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23"/>
  </p:notesMasterIdLst>
  <p:sldIdLst>
    <p:sldId id="378" r:id="rId4"/>
    <p:sldId id="379" r:id="rId5"/>
    <p:sldId id="391" r:id="rId6"/>
    <p:sldId id="397" r:id="rId7"/>
    <p:sldId id="401" r:id="rId8"/>
    <p:sldId id="392" r:id="rId9"/>
    <p:sldId id="393" r:id="rId10"/>
    <p:sldId id="402" r:id="rId11"/>
    <p:sldId id="262" r:id="rId12"/>
    <p:sldId id="381" r:id="rId13"/>
    <p:sldId id="380" r:id="rId14"/>
    <p:sldId id="383" r:id="rId15"/>
    <p:sldId id="384" r:id="rId16"/>
    <p:sldId id="385" r:id="rId17"/>
    <p:sldId id="388" r:id="rId18"/>
    <p:sldId id="394" r:id="rId19"/>
    <p:sldId id="395" r:id="rId20"/>
    <p:sldId id="399" r:id="rId21"/>
    <p:sldId id="400" r:id="rId22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45DCB"/>
    <a:srgbClr val="FF6969"/>
    <a:srgbClr val="401A60"/>
    <a:srgbClr val="0B4606"/>
    <a:srgbClr val="0A2303"/>
    <a:srgbClr val="C092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93528-6510-A750-ABD2-91EB634F87D0}" v="2" dt="2025-12-05T20:56:00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449" autoAdjust="0"/>
    <p:restoredTop sz="94660" autoAdjust="0"/>
  </p:normalViewPr>
  <p:slideViewPr>
    <p:cSldViewPr snapToGrid="0">
      <p:cViewPr>
        <p:scale>
          <a:sx n="66" d="100"/>
          <a:sy n="66" d="100"/>
        </p:scale>
        <p:origin x="-2490" y="-1224"/>
      </p:cViewPr>
      <p:guideLst>
        <p:guide orient="horz" pos="24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rid M" userId="S::afrid@exordiumnetworks.com::04fc3ff1-f26c-4f73-a01a-9e315fe05fa2" providerId="AD" clId="Web-{5DA93528-6510-A750-ABD2-91EB634F87D0}"/>
    <pc:docChg chg="modSld">
      <pc:chgData name="Afrid M" userId="S::afrid@exordiumnetworks.com::04fc3ff1-f26c-4f73-a01a-9e315fe05fa2" providerId="AD" clId="Web-{5DA93528-6510-A750-ABD2-91EB634F87D0}" dt="2025-12-05T20:56:00.879" v="1" actId="1076"/>
      <pc:docMkLst>
        <pc:docMk/>
      </pc:docMkLst>
      <pc:sldChg chg="modSp">
        <pc:chgData name="Afrid M" userId="S::afrid@exordiumnetworks.com::04fc3ff1-f26c-4f73-a01a-9e315fe05fa2" providerId="AD" clId="Web-{5DA93528-6510-A750-ABD2-91EB634F87D0}" dt="2025-12-05T20:56:00.879" v="1" actId="1076"/>
        <pc:sldMkLst>
          <pc:docMk/>
          <pc:sldMk cId="0" sldId="383"/>
        </pc:sldMkLst>
        <pc:picChg chg="mod">
          <ac:chgData name="Afrid M" userId="S::afrid@exordiumnetworks.com::04fc3ff1-f26c-4f73-a01a-9e315fe05fa2" providerId="AD" clId="Web-{5DA93528-6510-A750-ABD2-91EB634F87D0}" dt="2025-12-05T20:56:00.879" v="1" actId="1076"/>
          <ac:picMkLst>
            <pc:docMk/>
            <pc:sldMk cId="0" sldId="383"/>
            <ac:picMk id="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894EF-7682-4464-81BD-4BFC6377C8F0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1DBD3-DF47-4438-B68E-6BF7564AE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747C4C6-F743-4638-89B5-60146629A59E}"/>
              </a:ext>
            </a:extLst>
          </p:cNvPr>
          <p:cNvGrpSpPr/>
          <p:nvPr userDrawn="1"/>
        </p:nvGrpSpPr>
        <p:grpSpPr>
          <a:xfrm flipH="1">
            <a:off x="2657472" y="1971671"/>
            <a:ext cx="1343029" cy="1343029"/>
            <a:chOff x="2190747" y="1657346"/>
            <a:chExt cx="1343029" cy="1343029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xmlns="" id="{B7C2B258-141E-4BC9-85CA-9FDBB30C46BF}"/>
                </a:ext>
              </a:extLst>
            </p:cNvPr>
            <p:cNvSpPr/>
            <p:nvPr userDrawn="1"/>
          </p:nvSpPr>
          <p:spPr>
            <a:xfrm>
              <a:off x="2705100" y="2190749"/>
              <a:ext cx="504825" cy="504825"/>
            </a:xfrm>
            <a:prstGeom prst="arc">
              <a:avLst>
                <a:gd name="adj1" fmla="val 9366810"/>
                <a:gd name="adj2" fmla="val 17844455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xmlns="" id="{10A7735F-90FC-4DD6-9A30-EA9FF118174A}"/>
                </a:ext>
              </a:extLst>
            </p:cNvPr>
            <p:cNvSpPr/>
            <p:nvPr userDrawn="1"/>
          </p:nvSpPr>
          <p:spPr>
            <a:xfrm>
              <a:off x="2481261" y="1947860"/>
              <a:ext cx="895351" cy="895351"/>
            </a:xfrm>
            <a:prstGeom prst="arc">
              <a:avLst>
                <a:gd name="adj1" fmla="val 9366810"/>
                <a:gd name="adj2" fmla="val 17844455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xmlns="" id="{3B29125C-EA5F-47C9-9310-E31997A572C3}"/>
                </a:ext>
              </a:extLst>
            </p:cNvPr>
            <p:cNvSpPr/>
            <p:nvPr userDrawn="1"/>
          </p:nvSpPr>
          <p:spPr>
            <a:xfrm>
              <a:off x="2190747" y="1657346"/>
              <a:ext cx="1343029" cy="1343029"/>
            </a:xfrm>
            <a:prstGeom prst="arc">
              <a:avLst>
                <a:gd name="adj1" fmla="val 9366810"/>
                <a:gd name="adj2" fmla="val 17844455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8521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9227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5744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1107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2287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4294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CF074AD-5A0D-40B4-813D-34862D7DF200}"/>
              </a:ext>
            </a:extLst>
          </p:cNvPr>
          <p:cNvSpPr/>
          <p:nvPr userDrawn="1"/>
        </p:nvSpPr>
        <p:spPr>
          <a:xfrm>
            <a:off x="0" y="-1"/>
            <a:ext cx="1219200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36F6D66-F2F9-4BF4-99F9-B1BA1142497F}"/>
              </a:ext>
            </a:extLst>
          </p:cNvPr>
          <p:cNvSpPr/>
          <p:nvPr userDrawn="1"/>
        </p:nvSpPr>
        <p:spPr>
          <a:xfrm>
            <a:off x="0" y="6792686"/>
            <a:ext cx="12192000" cy="65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028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BAAB49C-82D6-462D-8630-09F94CD9C293}"/>
              </a:ext>
            </a:extLst>
          </p:cNvPr>
          <p:cNvSpPr/>
          <p:nvPr userDrawn="1"/>
        </p:nvSpPr>
        <p:spPr>
          <a:xfrm>
            <a:off x="0" y="-1"/>
            <a:ext cx="12192000" cy="653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28D265AB-C1BD-4CEB-AE14-D0E6C976BF8A}"/>
              </a:ext>
            </a:extLst>
          </p:cNvPr>
          <p:cNvSpPr/>
          <p:nvPr userDrawn="1"/>
        </p:nvSpPr>
        <p:spPr>
          <a:xfrm>
            <a:off x="722811" y="291737"/>
            <a:ext cx="10519955" cy="7720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xmlns="" id="{373C4845-8216-4B2A-A66E-536E74678B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FF96AC6-9B82-47F8-82E6-EA6FB9EA9653}"/>
              </a:ext>
            </a:extLst>
          </p:cNvPr>
          <p:cNvSpPr/>
          <p:nvPr userDrawn="1"/>
        </p:nvSpPr>
        <p:spPr>
          <a:xfrm>
            <a:off x="0" y="6792686"/>
            <a:ext cx="12192000" cy="65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84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489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27590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Freeform 44">
            <a:extLst>
              <a:ext uri="{FF2B5EF4-FFF2-40B4-BE49-F238E27FC236}">
                <a16:creationId xmlns:a16="http://schemas.microsoft.com/office/drawing/2014/main" xmlns="" id="{C07FBD2D-6A89-414D-85F9-7BB69D5020BD}"/>
              </a:ext>
            </a:extLst>
          </p:cNvPr>
          <p:cNvSpPr>
            <a:spLocks noChangeAspect="1"/>
          </p:cNvSpPr>
          <p:nvPr/>
        </p:nvSpPr>
        <p:spPr>
          <a:xfrm>
            <a:off x="8608025" y="1457403"/>
            <a:ext cx="2915574" cy="1570864"/>
          </a:xfrm>
          <a:custGeom>
            <a:avLst/>
            <a:gdLst>
              <a:gd name="connsiteX0" fmla="*/ 759126 w 2031627"/>
              <a:gd name="connsiteY0" fmla="*/ 175 h 1094607"/>
              <a:gd name="connsiteX1" fmla="*/ 1202563 w 2031627"/>
              <a:gd name="connsiteY1" fmla="*/ 233386 h 1094607"/>
              <a:gd name="connsiteX2" fmla="*/ 1517075 w 2031627"/>
              <a:gd name="connsiteY2" fmla="*/ 223857 h 1094607"/>
              <a:gd name="connsiteX3" fmla="*/ 1636027 w 2031627"/>
              <a:gd name="connsiteY3" fmla="*/ 467173 h 1094607"/>
              <a:gd name="connsiteX4" fmla="*/ 1993043 w 2031627"/>
              <a:gd name="connsiteY4" fmla="*/ 605752 h 1094607"/>
              <a:gd name="connsiteX5" fmla="*/ 1981034 w 2031627"/>
              <a:gd name="connsiteY5" fmla="*/ 927342 h 1094607"/>
              <a:gd name="connsiteX6" fmla="*/ 1635570 w 2031627"/>
              <a:gd name="connsiteY6" fmla="*/ 1094607 h 1094607"/>
              <a:gd name="connsiteX7" fmla="*/ 417697 w 2031627"/>
              <a:gd name="connsiteY7" fmla="*/ 1091009 h 1094607"/>
              <a:gd name="connsiteX8" fmla="*/ 4450 w 2031627"/>
              <a:gd name="connsiteY8" fmla="*/ 817631 h 1094607"/>
              <a:gd name="connsiteX9" fmla="*/ 298401 w 2031627"/>
              <a:gd name="connsiteY9" fmla="*/ 448930 h 1094607"/>
              <a:gd name="connsiteX10" fmla="*/ 704111 w 2031627"/>
              <a:gd name="connsiteY10" fmla="*/ 3572 h 1094607"/>
              <a:gd name="connsiteX11" fmla="*/ 759126 w 2031627"/>
              <a:gd name="connsiteY11" fmla="*/ 175 h 109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1627" h="1094607">
                <a:moveTo>
                  <a:pt x="759126" y="175"/>
                </a:moveTo>
                <a:cubicBezTo>
                  <a:pt x="1025636" y="-5883"/>
                  <a:pt x="1164300" y="146830"/>
                  <a:pt x="1202563" y="233386"/>
                </a:cubicBezTo>
                <a:cubicBezTo>
                  <a:pt x="1282888" y="192395"/>
                  <a:pt x="1410516" y="166317"/>
                  <a:pt x="1517075" y="223857"/>
                </a:cubicBezTo>
                <a:cubicBezTo>
                  <a:pt x="1603843" y="265350"/>
                  <a:pt x="1655398" y="364274"/>
                  <a:pt x="1636027" y="467173"/>
                </a:cubicBezTo>
                <a:cubicBezTo>
                  <a:pt x="1818665" y="436910"/>
                  <a:pt x="1962089" y="552744"/>
                  <a:pt x="1993043" y="605752"/>
                </a:cubicBezTo>
                <a:cubicBezTo>
                  <a:pt x="2033585" y="679331"/>
                  <a:pt x="2059020" y="824827"/>
                  <a:pt x="1981034" y="927342"/>
                </a:cubicBezTo>
                <a:cubicBezTo>
                  <a:pt x="1895034" y="1028063"/>
                  <a:pt x="1787166" y="1085614"/>
                  <a:pt x="1635570" y="1094607"/>
                </a:cubicBezTo>
                <a:lnTo>
                  <a:pt x="417697" y="1091009"/>
                </a:lnTo>
                <a:cubicBezTo>
                  <a:pt x="190851" y="1097978"/>
                  <a:pt x="45994" y="1027462"/>
                  <a:pt x="4450" y="817631"/>
                </a:cubicBezTo>
                <a:cubicBezTo>
                  <a:pt x="-12314" y="719312"/>
                  <a:pt x="4831" y="512100"/>
                  <a:pt x="298401" y="448930"/>
                </a:cubicBezTo>
                <a:cubicBezTo>
                  <a:pt x="297213" y="309047"/>
                  <a:pt x="387539" y="53920"/>
                  <a:pt x="704111" y="3572"/>
                </a:cubicBezTo>
                <a:cubicBezTo>
                  <a:pt x="723022" y="1690"/>
                  <a:pt x="741358" y="579"/>
                  <a:pt x="759126" y="175"/>
                </a:cubicBezTo>
                <a:close/>
              </a:path>
            </a:pathLst>
          </a:custGeom>
          <a:solidFill>
            <a:schemeClr val="bg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" name="Freeform 44">
            <a:extLst>
              <a:ext uri="{FF2B5EF4-FFF2-40B4-BE49-F238E27FC236}">
                <a16:creationId xmlns:a16="http://schemas.microsoft.com/office/drawing/2014/main" xmlns="" id="{B11ECC53-3D93-4507-89DA-7C96C5F98371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81574" y="2390853"/>
            <a:ext cx="2915574" cy="1570864"/>
          </a:xfrm>
          <a:custGeom>
            <a:avLst/>
            <a:gdLst>
              <a:gd name="connsiteX0" fmla="*/ 759126 w 2031627"/>
              <a:gd name="connsiteY0" fmla="*/ 175 h 1094607"/>
              <a:gd name="connsiteX1" fmla="*/ 1202563 w 2031627"/>
              <a:gd name="connsiteY1" fmla="*/ 233386 h 1094607"/>
              <a:gd name="connsiteX2" fmla="*/ 1517075 w 2031627"/>
              <a:gd name="connsiteY2" fmla="*/ 223857 h 1094607"/>
              <a:gd name="connsiteX3" fmla="*/ 1636027 w 2031627"/>
              <a:gd name="connsiteY3" fmla="*/ 467173 h 1094607"/>
              <a:gd name="connsiteX4" fmla="*/ 1993043 w 2031627"/>
              <a:gd name="connsiteY4" fmla="*/ 605752 h 1094607"/>
              <a:gd name="connsiteX5" fmla="*/ 1981034 w 2031627"/>
              <a:gd name="connsiteY5" fmla="*/ 927342 h 1094607"/>
              <a:gd name="connsiteX6" fmla="*/ 1635570 w 2031627"/>
              <a:gd name="connsiteY6" fmla="*/ 1094607 h 1094607"/>
              <a:gd name="connsiteX7" fmla="*/ 417697 w 2031627"/>
              <a:gd name="connsiteY7" fmla="*/ 1091009 h 1094607"/>
              <a:gd name="connsiteX8" fmla="*/ 4450 w 2031627"/>
              <a:gd name="connsiteY8" fmla="*/ 817631 h 1094607"/>
              <a:gd name="connsiteX9" fmla="*/ 298401 w 2031627"/>
              <a:gd name="connsiteY9" fmla="*/ 448930 h 1094607"/>
              <a:gd name="connsiteX10" fmla="*/ 704111 w 2031627"/>
              <a:gd name="connsiteY10" fmla="*/ 3572 h 1094607"/>
              <a:gd name="connsiteX11" fmla="*/ 759126 w 2031627"/>
              <a:gd name="connsiteY11" fmla="*/ 175 h 109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1627" h="1094607">
                <a:moveTo>
                  <a:pt x="759126" y="175"/>
                </a:moveTo>
                <a:cubicBezTo>
                  <a:pt x="1025636" y="-5883"/>
                  <a:pt x="1164300" y="146830"/>
                  <a:pt x="1202563" y="233386"/>
                </a:cubicBezTo>
                <a:cubicBezTo>
                  <a:pt x="1282888" y="192395"/>
                  <a:pt x="1410516" y="166317"/>
                  <a:pt x="1517075" y="223857"/>
                </a:cubicBezTo>
                <a:cubicBezTo>
                  <a:pt x="1603843" y="265350"/>
                  <a:pt x="1655398" y="364274"/>
                  <a:pt x="1636027" y="467173"/>
                </a:cubicBezTo>
                <a:cubicBezTo>
                  <a:pt x="1818665" y="436910"/>
                  <a:pt x="1962089" y="552744"/>
                  <a:pt x="1993043" y="605752"/>
                </a:cubicBezTo>
                <a:cubicBezTo>
                  <a:pt x="2033585" y="679331"/>
                  <a:pt x="2059020" y="824827"/>
                  <a:pt x="1981034" y="927342"/>
                </a:cubicBezTo>
                <a:cubicBezTo>
                  <a:pt x="1895034" y="1028063"/>
                  <a:pt x="1787166" y="1085614"/>
                  <a:pt x="1635570" y="1094607"/>
                </a:cubicBezTo>
                <a:lnTo>
                  <a:pt x="417697" y="1091009"/>
                </a:lnTo>
                <a:cubicBezTo>
                  <a:pt x="190851" y="1097978"/>
                  <a:pt x="45994" y="1027462"/>
                  <a:pt x="4450" y="817631"/>
                </a:cubicBezTo>
                <a:cubicBezTo>
                  <a:pt x="-12314" y="719312"/>
                  <a:pt x="4831" y="512100"/>
                  <a:pt x="298401" y="448930"/>
                </a:cubicBezTo>
                <a:cubicBezTo>
                  <a:pt x="297213" y="309047"/>
                  <a:pt x="387539" y="53920"/>
                  <a:pt x="704111" y="3572"/>
                </a:cubicBezTo>
                <a:cubicBezTo>
                  <a:pt x="723022" y="1690"/>
                  <a:pt x="741358" y="579"/>
                  <a:pt x="759126" y="175"/>
                </a:cubicBezTo>
                <a:close/>
              </a:path>
            </a:pathLst>
          </a:custGeom>
          <a:solidFill>
            <a:schemeClr val="bg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5B2F270D-6127-4230-AAA0-00D1740544F6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1811890" y="2529655"/>
            <a:ext cx="1293260" cy="12932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xmlns="" id="{1FCAD4D1-1D22-4C76-A670-F8AC37A106D2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9117565" y="1596205"/>
            <a:ext cx="1293260" cy="12932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Freeform 44">
            <a:extLst>
              <a:ext uri="{FF2B5EF4-FFF2-40B4-BE49-F238E27FC236}">
                <a16:creationId xmlns:a16="http://schemas.microsoft.com/office/drawing/2014/main" xmlns="" id="{C3AF9648-F60B-452B-86AC-AB13E224D3FD}"/>
              </a:ext>
            </a:extLst>
          </p:cNvPr>
          <p:cNvSpPr>
            <a:spLocks noChangeAspect="1"/>
          </p:cNvSpPr>
          <p:nvPr userDrawn="1"/>
        </p:nvSpPr>
        <p:spPr>
          <a:xfrm>
            <a:off x="4705886" y="4314903"/>
            <a:ext cx="2915574" cy="1570864"/>
          </a:xfrm>
          <a:custGeom>
            <a:avLst/>
            <a:gdLst>
              <a:gd name="connsiteX0" fmla="*/ 759126 w 2031627"/>
              <a:gd name="connsiteY0" fmla="*/ 175 h 1094607"/>
              <a:gd name="connsiteX1" fmla="*/ 1202563 w 2031627"/>
              <a:gd name="connsiteY1" fmla="*/ 233386 h 1094607"/>
              <a:gd name="connsiteX2" fmla="*/ 1517075 w 2031627"/>
              <a:gd name="connsiteY2" fmla="*/ 223857 h 1094607"/>
              <a:gd name="connsiteX3" fmla="*/ 1636027 w 2031627"/>
              <a:gd name="connsiteY3" fmla="*/ 467173 h 1094607"/>
              <a:gd name="connsiteX4" fmla="*/ 1993043 w 2031627"/>
              <a:gd name="connsiteY4" fmla="*/ 605752 h 1094607"/>
              <a:gd name="connsiteX5" fmla="*/ 1981034 w 2031627"/>
              <a:gd name="connsiteY5" fmla="*/ 927342 h 1094607"/>
              <a:gd name="connsiteX6" fmla="*/ 1635570 w 2031627"/>
              <a:gd name="connsiteY6" fmla="*/ 1094607 h 1094607"/>
              <a:gd name="connsiteX7" fmla="*/ 417697 w 2031627"/>
              <a:gd name="connsiteY7" fmla="*/ 1091009 h 1094607"/>
              <a:gd name="connsiteX8" fmla="*/ 4450 w 2031627"/>
              <a:gd name="connsiteY8" fmla="*/ 817631 h 1094607"/>
              <a:gd name="connsiteX9" fmla="*/ 298401 w 2031627"/>
              <a:gd name="connsiteY9" fmla="*/ 448930 h 1094607"/>
              <a:gd name="connsiteX10" fmla="*/ 704111 w 2031627"/>
              <a:gd name="connsiteY10" fmla="*/ 3572 h 1094607"/>
              <a:gd name="connsiteX11" fmla="*/ 759126 w 2031627"/>
              <a:gd name="connsiteY11" fmla="*/ 175 h 109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1627" h="1094607">
                <a:moveTo>
                  <a:pt x="759126" y="175"/>
                </a:moveTo>
                <a:cubicBezTo>
                  <a:pt x="1025636" y="-5883"/>
                  <a:pt x="1164300" y="146830"/>
                  <a:pt x="1202563" y="233386"/>
                </a:cubicBezTo>
                <a:cubicBezTo>
                  <a:pt x="1282888" y="192395"/>
                  <a:pt x="1410516" y="166317"/>
                  <a:pt x="1517075" y="223857"/>
                </a:cubicBezTo>
                <a:cubicBezTo>
                  <a:pt x="1603843" y="265350"/>
                  <a:pt x="1655398" y="364274"/>
                  <a:pt x="1636027" y="467173"/>
                </a:cubicBezTo>
                <a:cubicBezTo>
                  <a:pt x="1818665" y="436910"/>
                  <a:pt x="1962089" y="552744"/>
                  <a:pt x="1993043" y="605752"/>
                </a:cubicBezTo>
                <a:cubicBezTo>
                  <a:pt x="2033585" y="679331"/>
                  <a:pt x="2059020" y="824827"/>
                  <a:pt x="1981034" y="927342"/>
                </a:cubicBezTo>
                <a:cubicBezTo>
                  <a:pt x="1895034" y="1028063"/>
                  <a:pt x="1787166" y="1085614"/>
                  <a:pt x="1635570" y="1094607"/>
                </a:cubicBezTo>
                <a:lnTo>
                  <a:pt x="417697" y="1091009"/>
                </a:lnTo>
                <a:cubicBezTo>
                  <a:pt x="190851" y="1097978"/>
                  <a:pt x="45994" y="1027462"/>
                  <a:pt x="4450" y="817631"/>
                </a:cubicBezTo>
                <a:cubicBezTo>
                  <a:pt x="-12314" y="719312"/>
                  <a:pt x="4831" y="512100"/>
                  <a:pt x="298401" y="448930"/>
                </a:cubicBezTo>
                <a:cubicBezTo>
                  <a:pt x="297213" y="309047"/>
                  <a:pt x="387539" y="53920"/>
                  <a:pt x="704111" y="3572"/>
                </a:cubicBezTo>
                <a:cubicBezTo>
                  <a:pt x="723022" y="1690"/>
                  <a:pt x="741358" y="579"/>
                  <a:pt x="759126" y="175"/>
                </a:cubicBezTo>
                <a:close/>
              </a:path>
            </a:pathLst>
          </a:custGeom>
          <a:solidFill>
            <a:schemeClr val="bg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xmlns="" id="{ADE84C9C-AE4C-4919-85E3-27955132D9EC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5202790" y="4453705"/>
            <a:ext cx="1293260" cy="12932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04129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B178950-6460-489A-86E8-DA7944855983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875633" y="1819076"/>
            <a:ext cx="9593277" cy="2645996"/>
          </a:xfrm>
          <a:custGeom>
            <a:avLst/>
            <a:gdLst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0 w 6913722"/>
              <a:gd name="connsiteY3" fmla="*/ 1800200 h 1800200"/>
              <a:gd name="connsiteX4" fmla="*/ 0 w 6913722"/>
              <a:gd name="connsiteY4" fmla="*/ 0 h 1800200"/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1103257 w 6913722"/>
              <a:gd name="connsiteY3" fmla="*/ 1791789 h 1800200"/>
              <a:gd name="connsiteX4" fmla="*/ 0 w 6913722"/>
              <a:gd name="connsiteY4" fmla="*/ 1800200 h 1800200"/>
              <a:gd name="connsiteX5" fmla="*/ 0 w 6913722"/>
              <a:gd name="connsiteY5" fmla="*/ 0 h 1800200"/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1489151 w 6913722"/>
              <a:gd name="connsiteY3" fmla="*/ 1800178 h 1800200"/>
              <a:gd name="connsiteX4" fmla="*/ 1103257 w 6913722"/>
              <a:gd name="connsiteY4" fmla="*/ 1791789 h 1800200"/>
              <a:gd name="connsiteX5" fmla="*/ 0 w 6913722"/>
              <a:gd name="connsiteY5" fmla="*/ 1800200 h 1800200"/>
              <a:gd name="connsiteX6" fmla="*/ 0 w 6913722"/>
              <a:gd name="connsiteY6" fmla="*/ 0 h 1800200"/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1489151 w 6913722"/>
              <a:gd name="connsiteY3" fmla="*/ 1800178 h 1800200"/>
              <a:gd name="connsiteX4" fmla="*/ 1287815 w 6913722"/>
              <a:gd name="connsiteY4" fmla="*/ 1791789 h 1800200"/>
              <a:gd name="connsiteX5" fmla="*/ 1103257 w 6913722"/>
              <a:gd name="connsiteY5" fmla="*/ 1791789 h 1800200"/>
              <a:gd name="connsiteX6" fmla="*/ 0 w 6913722"/>
              <a:gd name="connsiteY6" fmla="*/ 1800200 h 1800200"/>
              <a:gd name="connsiteX7" fmla="*/ 0 w 6913722"/>
              <a:gd name="connsiteY7" fmla="*/ 0 h 1800200"/>
              <a:gd name="connsiteX0" fmla="*/ 0 w 6913722"/>
              <a:gd name="connsiteY0" fmla="*/ 0 h 1951179"/>
              <a:gd name="connsiteX1" fmla="*/ 6913722 w 6913722"/>
              <a:gd name="connsiteY1" fmla="*/ 0 h 1951179"/>
              <a:gd name="connsiteX2" fmla="*/ 6913722 w 6913722"/>
              <a:gd name="connsiteY2" fmla="*/ 1800200 h 1951179"/>
              <a:gd name="connsiteX3" fmla="*/ 1489151 w 6913722"/>
              <a:gd name="connsiteY3" fmla="*/ 1800178 h 1951179"/>
              <a:gd name="connsiteX4" fmla="*/ 1296204 w 6913722"/>
              <a:gd name="connsiteY4" fmla="*/ 1951179 h 1951179"/>
              <a:gd name="connsiteX5" fmla="*/ 1103257 w 6913722"/>
              <a:gd name="connsiteY5" fmla="*/ 1791789 h 1951179"/>
              <a:gd name="connsiteX6" fmla="*/ 0 w 6913722"/>
              <a:gd name="connsiteY6" fmla="*/ 1800200 h 1951179"/>
              <a:gd name="connsiteX7" fmla="*/ 0 w 6913722"/>
              <a:gd name="connsiteY7" fmla="*/ 0 h 1951179"/>
              <a:gd name="connsiteX0" fmla="*/ 0 w 6913722"/>
              <a:gd name="connsiteY0" fmla="*/ 0 h 2002718"/>
              <a:gd name="connsiteX1" fmla="*/ 6913722 w 6913722"/>
              <a:gd name="connsiteY1" fmla="*/ 0 h 2002718"/>
              <a:gd name="connsiteX2" fmla="*/ 6913722 w 6913722"/>
              <a:gd name="connsiteY2" fmla="*/ 1800200 h 2002718"/>
              <a:gd name="connsiteX3" fmla="*/ 1489151 w 6913722"/>
              <a:gd name="connsiteY3" fmla="*/ 1800178 h 2002718"/>
              <a:gd name="connsiteX4" fmla="*/ 1303214 w 6913722"/>
              <a:gd name="connsiteY4" fmla="*/ 2002718 h 2002718"/>
              <a:gd name="connsiteX5" fmla="*/ 1103257 w 6913722"/>
              <a:gd name="connsiteY5" fmla="*/ 1791789 h 2002718"/>
              <a:gd name="connsiteX6" fmla="*/ 0 w 6913722"/>
              <a:gd name="connsiteY6" fmla="*/ 1800200 h 2002718"/>
              <a:gd name="connsiteX7" fmla="*/ 0 w 6913722"/>
              <a:gd name="connsiteY7" fmla="*/ 0 h 2002718"/>
              <a:gd name="connsiteX0" fmla="*/ 0 w 6913722"/>
              <a:gd name="connsiteY0" fmla="*/ 0 h 2002718"/>
              <a:gd name="connsiteX1" fmla="*/ 6913722 w 6913722"/>
              <a:gd name="connsiteY1" fmla="*/ 0 h 2002718"/>
              <a:gd name="connsiteX2" fmla="*/ 6913722 w 6913722"/>
              <a:gd name="connsiteY2" fmla="*/ 1800200 h 2002718"/>
              <a:gd name="connsiteX3" fmla="*/ 1489151 w 6913722"/>
              <a:gd name="connsiteY3" fmla="*/ 1800178 h 2002718"/>
              <a:gd name="connsiteX4" fmla="*/ 1289193 w 6913722"/>
              <a:gd name="connsiteY4" fmla="*/ 2002718 h 2002718"/>
              <a:gd name="connsiteX5" fmla="*/ 1103257 w 6913722"/>
              <a:gd name="connsiteY5" fmla="*/ 1791789 h 2002718"/>
              <a:gd name="connsiteX6" fmla="*/ 0 w 6913722"/>
              <a:gd name="connsiteY6" fmla="*/ 1800200 h 2002718"/>
              <a:gd name="connsiteX7" fmla="*/ 0 w 6913722"/>
              <a:gd name="connsiteY7" fmla="*/ 0 h 2002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13722" h="2002718">
                <a:moveTo>
                  <a:pt x="0" y="0"/>
                </a:moveTo>
                <a:lnTo>
                  <a:pt x="6913722" y="0"/>
                </a:lnTo>
                <a:lnTo>
                  <a:pt x="6913722" y="1800200"/>
                </a:lnTo>
                <a:lnTo>
                  <a:pt x="1489151" y="1800178"/>
                </a:lnTo>
                <a:lnTo>
                  <a:pt x="1289193" y="2002718"/>
                </a:lnTo>
                <a:lnTo>
                  <a:pt x="1103257" y="1791789"/>
                </a:lnTo>
                <a:lnTo>
                  <a:pt x="0" y="18002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50AE06E-08A3-48B7-8322-CE3798623A8B}"/>
              </a:ext>
            </a:extLst>
          </p:cNvPr>
          <p:cNvSpPr/>
          <p:nvPr userDrawn="1"/>
        </p:nvSpPr>
        <p:spPr>
          <a:xfrm>
            <a:off x="-1" y="1819076"/>
            <a:ext cx="1875635" cy="238997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xmlns="" id="{A708D5EC-6A83-4792-81FB-2ECCB0ABE2A2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9615413" y="4396978"/>
            <a:ext cx="1853497" cy="1670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DD53BE75-DFE8-4D1E-89D4-0824C71EED78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7570712" y="4396978"/>
            <a:ext cx="1853497" cy="1670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93642239-33D4-4D2F-AC90-7781FC846D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145214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xmlns="" id="{3723FA40-FCE6-4B16-AF36-281B510020E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33463" y="1792600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198B135-3ED1-42E9-A42D-5B4F7F10C237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733463" y="2878386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xmlns="" id="{B0371065-5281-4086-9A62-2FB24E56E50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733463" y="3964172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1805CC9B-AA32-4069-B262-3DA21DB7FF55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733463" y="5049957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EAF47A72-6930-4058-A5F2-8E8A5F1A5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990767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E514C0E-C202-46C1-9852-BA3E45CA02B3}"/>
              </a:ext>
            </a:extLst>
          </p:cNvPr>
          <p:cNvSpPr/>
          <p:nvPr userDrawn="1"/>
        </p:nvSpPr>
        <p:spPr>
          <a:xfrm>
            <a:off x="9315811" y="3209360"/>
            <a:ext cx="2160000" cy="14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F202D61-F30B-4228-A377-5750CAA2B9B7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315811" y="1773034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C423E02-128E-42A1-8953-2DE50A51FCF9}"/>
              </a:ext>
            </a:extLst>
          </p:cNvPr>
          <p:cNvSpPr/>
          <p:nvPr userDrawn="1"/>
        </p:nvSpPr>
        <p:spPr>
          <a:xfrm>
            <a:off x="7155811" y="4645814"/>
            <a:ext cx="2160000" cy="14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06F87C8A-190B-4FCA-A7E1-913DC2A32AA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315811" y="4645814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AA0A630E-93DB-487F-929A-17764764CDB1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155596" y="3209360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711B731-17ED-4D6F-800A-73D3A14C3992}"/>
              </a:ext>
            </a:extLst>
          </p:cNvPr>
          <p:cNvSpPr/>
          <p:nvPr userDrawn="1"/>
        </p:nvSpPr>
        <p:spPr>
          <a:xfrm>
            <a:off x="7155811" y="1773034"/>
            <a:ext cx="2160000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6746A58-880F-470E-AAFB-4D7CB30D2CF6}"/>
              </a:ext>
            </a:extLst>
          </p:cNvPr>
          <p:cNvSpPr/>
          <p:nvPr userDrawn="1"/>
        </p:nvSpPr>
        <p:spPr>
          <a:xfrm>
            <a:off x="4995381" y="3209360"/>
            <a:ext cx="2160000" cy="14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xmlns="" id="{FBD37972-1F7F-4C9E-A6D4-C90E3B8369F0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4994903" y="4645814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xmlns="" id="{8E23BEDE-B250-40DE-8D39-C0803D8CC43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2835166" y="3209360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D3AFCEB-A5C6-4DD3-BD22-AE741EDA18AE}"/>
              </a:ext>
            </a:extLst>
          </p:cNvPr>
          <p:cNvSpPr/>
          <p:nvPr userDrawn="1"/>
        </p:nvSpPr>
        <p:spPr>
          <a:xfrm>
            <a:off x="674951" y="3209360"/>
            <a:ext cx="2160000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B5DC6E82-1C6B-48EE-8DA8-170A8B2427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204456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xmlns="" id="{748D85DA-55FA-483F-AB10-C7570C4473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75840" y="1478364"/>
            <a:ext cx="205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xmlns="" id="{1F59985C-8D83-4C2F-A77E-7409877460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75840" y="3120588"/>
            <a:ext cx="205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xmlns="" id="{9FFF4ED5-B4BB-4511-BAAB-643117CC53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75840" y="4762777"/>
            <a:ext cx="205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91EFECA9-E86B-4786-893E-598AACF581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16377" y="3120588"/>
            <a:ext cx="169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xmlns="" id="{34EDB837-B580-4594-B731-E5003B3041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00000" y="3120588"/>
            <a:ext cx="169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xmlns="" id="{7357A188-0C12-42C9-978C-C9C96AE211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29129" y="1766364"/>
            <a:ext cx="2052000" cy="11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1CDAEB8-C380-4585-AF5E-9239B85467FF}"/>
              </a:ext>
            </a:extLst>
          </p:cNvPr>
          <p:cNvSpPr/>
          <p:nvPr userDrawn="1"/>
        </p:nvSpPr>
        <p:spPr>
          <a:xfrm>
            <a:off x="0" y="3120588"/>
            <a:ext cx="6481129" cy="1550690"/>
          </a:xfrm>
          <a:prstGeom prst="rect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3F0EDCD-8042-4D71-BF31-EA988202BFCC}"/>
              </a:ext>
            </a:extLst>
          </p:cNvPr>
          <p:cNvSpPr/>
          <p:nvPr userDrawn="1"/>
        </p:nvSpPr>
        <p:spPr>
          <a:xfrm>
            <a:off x="4429129" y="2912764"/>
            <a:ext cx="2052000" cy="108000"/>
          </a:xfrm>
          <a:prstGeom prst="rect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4F4A05E-6641-4664-BFC0-C9825CBA2DD2}"/>
              </a:ext>
            </a:extLst>
          </p:cNvPr>
          <p:cNvSpPr/>
          <p:nvPr userDrawn="1"/>
        </p:nvSpPr>
        <p:spPr>
          <a:xfrm>
            <a:off x="6575840" y="2912764"/>
            <a:ext cx="2052000" cy="108000"/>
          </a:xfrm>
          <a:prstGeom prst="rect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4DE6A5E-4942-4403-9E96-15A90E9769CC}"/>
              </a:ext>
            </a:extLst>
          </p:cNvPr>
          <p:cNvSpPr/>
          <p:nvPr userDrawn="1"/>
        </p:nvSpPr>
        <p:spPr>
          <a:xfrm>
            <a:off x="6575840" y="4563278"/>
            <a:ext cx="2052000" cy="108000"/>
          </a:xfrm>
          <a:prstGeom prst="rect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81AA1FC-A026-419C-BCC1-A178BDFD1AED}"/>
              </a:ext>
            </a:extLst>
          </p:cNvPr>
          <p:cNvSpPr/>
          <p:nvPr userDrawn="1"/>
        </p:nvSpPr>
        <p:spPr>
          <a:xfrm>
            <a:off x="6575840" y="6202777"/>
            <a:ext cx="2052000" cy="108000"/>
          </a:xfrm>
          <a:prstGeom prst="rect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EA4A0FF-3048-41CF-8C3B-89DDC877F673}"/>
              </a:ext>
            </a:extLst>
          </p:cNvPr>
          <p:cNvSpPr/>
          <p:nvPr userDrawn="1"/>
        </p:nvSpPr>
        <p:spPr>
          <a:xfrm>
            <a:off x="8717920" y="4563278"/>
            <a:ext cx="1692000" cy="108000"/>
          </a:xfrm>
          <a:prstGeom prst="rect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AA162D9-B8DB-43D5-9501-BB93810F4E35}"/>
              </a:ext>
            </a:extLst>
          </p:cNvPr>
          <p:cNvSpPr/>
          <p:nvPr userDrawn="1"/>
        </p:nvSpPr>
        <p:spPr>
          <a:xfrm>
            <a:off x="10500000" y="4563278"/>
            <a:ext cx="1692000" cy="108000"/>
          </a:xfrm>
          <a:prstGeom prst="rect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xmlns="" id="{9EB979E4-AE0D-438C-A9FB-60544B69CD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1499048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xmlns="" id="{E069D14A-5371-4906-93E3-B1811A107B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561423"/>
          </a:xfrm>
          <a:custGeom>
            <a:avLst/>
            <a:gdLst>
              <a:gd name="connsiteX0" fmla="*/ 0 w 12192000"/>
              <a:gd name="connsiteY0" fmla="*/ 0 h 6561423"/>
              <a:gd name="connsiteX1" fmla="*/ 12192000 w 12192000"/>
              <a:gd name="connsiteY1" fmla="*/ 0 h 6561423"/>
              <a:gd name="connsiteX2" fmla="*/ 12192000 w 12192000"/>
              <a:gd name="connsiteY2" fmla="*/ 2455328 h 6561423"/>
              <a:gd name="connsiteX3" fmla="*/ 9675392 w 12192000"/>
              <a:gd name="connsiteY3" fmla="*/ 3302886 h 6561423"/>
              <a:gd name="connsiteX4" fmla="*/ 10157317 w 12192000"/>
              <a:gd name="connsiteY4" fmla="*/ 4390513 h 6561423"/>
              <a:gd name="connsiteX5" fmla="*/ 8230254 w 12192000"/>
              <a:gd name="connsiteY5" fmla="*/ 3789588 h 6561423"/>
              <a:gd name="connsiteX6" fmla="*/ 0 w 12192000"/>
              <a:gd name="connsiteY6" fmla="*/ 6561423 h 656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561423">
                <a:moveTo>
                  <a:pt x="0" y="0"/>
                </a:moveTo>
                <a:lnTo>
                  <a:pt x="12192000" y="0"/>
                </a:lnTo>
                <a:lnTo>
                  <a:pt x="12192000" y="2455328"/>
                </a:lnTo>
                <a:lnTo>
                  <a:pt x="9675392" y="3302886"/>
                </a:lnTo>
                <a:lnTo>
                  <a:pt x="10157317" y="4390513"/>
                </a:lnTo>
                <a:lnTo>
                  <a:pt x="8230254" y="3789588"/>
                </a:lnTo>
                <a:lnTo>
                  <a:pt x="0" y="65614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1161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D1B174B9-DDA6-43AC-94FF-E49E8A4C9EE5}"/>
              </a:ext>
            </a:extLst>
          </p:cNvPr>
          <p:cNvSpPr/>
          <p:nvPr userDrawn="1"/>
        </p:nvSpPr>
        <p:spPr>
          <a:xfrm>
            <a:off x="2" y="1"/>
            <a:ext cx="8641787" cy="6858000"/>
          </a:xfrm>
          <a:custGeom>
            <a:avLst/>
            <a:gdLst>
              <a:gd name="connsiteX0" fmla="*/ 0 w 8641787"/>
              <a:gd name="connsiteY0" fmla="*/ 0 h 6858000"/>
              <a:gd name="connsiteX1" fmla="*/ 6012887 w 8641787"/>
              <a:gd name="connsiteY1" fmla="*/ 0 h 6858000"/>
              <a:gd name="connsiteX2" fmla="*/ 8641787 w 8641787"/>
              <a:gd name="connsiteY2" fmla="*/ 6858000 h 6858000"/>
              <a:gd name="connsiteX3" fmla="*/ 0 w 86417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41787" h="6858000">
                <a:moveTo>
                  <a:pt x="0" y="0"/>
                </a:moveTo>
                <a:lnTo>
                  <a:pt x="6012887" y="0"/>
                </a:lnTo>
                <a:lnTo>
                  <a:pt x="86417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AFFB5B8-275F-4541-94CB-C7A723310F6D}"/>
              </a:ext>
            </a:extLst>
          </p:cNvPr>
          <p:cNvSpPr/>
          <p:nvPr userDrawn="1"/>
        </p:nvSpPr>
        <p:spPr>
          <a:xfrm rot="20330711">
            <a:off x="7416424" y="-293215"/>
            <a:ext cx="234813" cy="7444430"/>
          </a:xfrm>
          <a:custGeom>
            <a:avLst/>
            <a:gdLst>
              <a:gd name="connsiteX0" fmla="*/ 0 w 234813"/>
              <a:gd name="connsiteY0" fmla="*/ 0 h 7444430"/>
              <a:gd name="connsiteX1" fmla="*/ 234813 w 234813"/>
              <a:gd name="connsiteY1" fmla="*/ 90866 h 7444430"/>
              <a:gd name="connsiteX2" fmla="*/ 234813 w 234813"/>
              <a:gd name="connsiteY2" fmla="*/ 7444430 h 7444430"/>
              <a:gd name="connsiteX3" fmla="*/ 0 w 234813"/>
              <a:gd name="connsiteY3" fmla="*/ 7353565 h 744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813" h="7444430">
                <a:moveTo>
                  <a:pt x="0" y="0"/>
                </a:moveTo>
                <a:lnTo>
                  <a:pt x="234813" y="90866"/>
                </a:lnTo>
                <a:lnTo>
                  <a:pt x="234813" y="7444430"/>
                </a:lnTo>
                <a:lnTo>
                  <a:pt x="0" y="7353565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2A91EB93-1A80-4108-9845-8CEBD98D597C}"/>
              </a:ext>
            </a:extLst>
          </p:cNvPr>
          <p:cNvSpPr/>
          <p:nvPr userDrawn="1"/>
        </p:nvSpPr>
        <p:spPr>
          <a:xfrm rot="20330711">
            <a:off x="8020265" y="-134683"/>
            <a:ext cx="234813" cy="2739613"/>
          </a:xfrm>
          <a:custGeom>
            <a:avLst/>
            <a:gdLst>
              <a:gd name="connsiteX0" fmla="*/ 0 w 234813"/>
              <a:gd name="connsiteY0" fmla="*/ 0 h 2739613"/>
              <a:gd name="connsiteX1" fmla="*/ 234813 w 234813"/>
              <a:gd name="connsiteY1" fmla="*/ 90866 h 2739613"/>
              <a:gd name="connsiteX2" fmla="*/ 234813 w 234813"/>
              <a:gd name="connsiteY2" fmla="*/ 2739613 h 2739613"/>
              <a:gd name="connsiteX3" fmla="*/ 0 w 234813"/>
              <a:gd name="connsiteY3" fmla="*/ 2648748 h 273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813" h="2739613">
                <a:moveTo>
                  <a:pt x="0" y="0"/>
                </a:moveTo>
                <a:lnTo>
                  <a:pt x="234813" y="90866"/>
                </a:lnTo>
                <a:lnTo>
                  <a:pt x="234813" y="2739613"/>
                </a:lnTo>
                <a:lnTo>
                  <a:pt x="0" y="264874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F3E07247-868E-438C-BD34-0D0EC28772B4}"/>
              </a:ext>
            </a:extLst>
          </p:cNvPr>
          <p:cNvSpPr/>
          <p:nvPr userDrawn="1"/>
        </p:nvSpPr>
        <p:spPr>
          <a:xfrm rot="20330711" flipH="1" flipV="1">
            <a:off x="10369955" y="4253071"/>
            <a:ext cx="234813" cy="2739613"/>
          </a:xfrm>
          <a:custGeom>
            <a:avLst/>
            <a:gdLst>
              <a:gd name="connsiteX0" fmla="*/ 0 w 234813"/>
              <a:gd name="connsiteY0" fmla="*/ 0 h 2739613"/>
              <a:gd name="connsiteX1" fmla="*/ 234813 w 234813"/>
              <a:gd name="connsiteY1" fmla="*/ 90866 h 2739613"/>
              <a:gd name="connsiteX2" fmla="*/ 234813 w 234813"/>
              <a:gd name="connsiteY2" fmla="*/ 2739613 h 2739613"/>
              <a:gd name="connsiteX3" fmla="*/ 0 w 234813"/>
              <a:gd name="connsiteY3" fmla="*/ 2648748 h 273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813" h="2739613">
                <a:moveTo>
                  <a:pt x="0" y="0"/>
                </a:moveTo>
                <a:lnTo>
                  <a:pt x="234813" y="90866"/>
                </a:lnTo>
                <a:lnTo>
                  <a:pt x="234813" y="2739613"/>
                </a:lnTo>
                <a:lnTo>
                  <a:pt x="0" y="264874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7" r:id="rId2"/>
    <p:sldLayoutId id="2147483736" r:id="rId3"/>
    <p:sldLayoutId id="2147483739" r:id="rId4"/>
    <p:sldLayoutId id="2147483740" r:id="rId5"/>
    <p:sldLayoutId id="2147483751" r:id="rId6"/>
    <p:sldLayoutId id="2147483738" r:id="rId7"/>
    <p:sldLayoutId id="2147483741" r:id="rId8"/>
    <p:sldLayoutId id="2147483742" r:id="rId9"/>
    <p:sldLayoutId id="2147483743" r:id="rId10"/>
    <p:sldLayoutId id="2147483754" r:id="rId11"/>
    <p:sldLayoutId id="2147483744" r:id="rId12"/>
    <p:sldLayoutId id="2147483745" r:id="rId13"/>
    <p:sldLayoutId id="2147483746" r:id="rId14"/>
    <p:sldLayoutId id="2147483747" r:id="rId15"/>
    <p:sldLayoutId id="2147483750" r:id="rId16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11.png"/><Relationship Id="rId9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hyperlink" Target="https://exordium-aisolutions.com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0.pn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 (1)exor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800" y="1663193"/>
            <a:ext cx="4787972" cy="15136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2853" y="3332600"/>
            <a:ext cx="772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i="1" dirty="0"/>
              <a:t>“Empowering Businesses Through Technology”</a:t>
            </a:r>
            <a:endParaRPr lang="en-US" sz="3200" dirty="0"/>
          </a:p>
        </p:txBody>
      </p:sp>
      <p:pic>
        <p:nvPicPr>
          <p:cNvPr id="20482" name="Picture 2" descr="IT Takeo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8205" y="2068646"/>
            <a:ext cx="5018295" cy="4600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">
            <a:extLst>
              <a:ext uri="{FF2B5EF4-FFF2-40B4-BE49-F238E27FC236}">
                <a16:creationId xmlns:a16="http://schemas.microsoft.com/office/drawing/2014/main" xmlns="" id="{34F91BD5-F576-4E8A-A1F6-BC9500910995}"/>
              </a:ext>
            </a:extLst>
          </p:cNvPr>
          <p:cNvSpPr/>
          <p:nvPr/>
        </p:nvSpPr>
        <p:spPr>
          <a:xfrm>
            <a:off x="892277" y="2310825"/>
            <a:ext cx="11149781" cy="3912994"/>
          </a:xfrm>
          <a:custGeom>
            <a:avLst/>
            <a:gdLst>
              <a:gd name="connsiteX0" fmla="*/ 1973590 w 11315700"/>
              <a:gd name="connsiteY0" fmla="*/ 0 h 3947180"/>
              <a:gd name="connsiteX1" fmla="*/ 11315700 w 11315700"/>
              <a:gd name="connsiteY1" fmla="*/ 0 h 3947180"/>
              <a:gd name="connsiteX2" fmla="*/ 11315700 w 11315700"/>
              <a:gd name="connsiteY2" fmla="*/ 3947180 h 3947180"/>
              <a:gd name="connsiteX3" fmla="*/ 1973590 w 11315700"/>
              <a:gd name="connsiteY3" fmla="*/ 3947180 h 3947180"/>
              <a:gd name="connsiteX4" fmla="*/ 0 w 11315700"/>
              <a:gd name="connsiteY4" fmla="*/ 1973590 h 3947180"/>
              <a:gd name="connsiteX5" fmla="*/ 1973590 w 11315700"/>
              <a:gd name="connsiteY5" fmla="*/ 0 h 394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5700" h="3947180">
                <a:moveTo>
                  <a:pt x="1973590" y="0"/>
                </a:moveTo>
                <a:lnTo>
                  <a:pt x="11315700" y="0"/>
                </a:lnTo>
                <a:lnTo>
                  <a:pt x="11315700" y="3947180"/>
                </a:lnTo>
                <a:lnTo>
                  <a:pt x="1973590" y="3947180"/>
                </a:lnTo>
                <a:cubicBezTo>
                  <a:pt x="883606" y="3947180"/>
                  <a:pt x="0" y="3063574"/>
                  <a:pt x="0" y="1973590"/>
                </a:cubicBezTo>
                <a:cubicBezTo>
                  <a:pt x="0" y="883606"/>
                  <a:pt x="883606" y="0"/>
                  <a:pt x="1973590" y="0"/>
                </a:cubicBezTo>
                <a:close/>
              </a:path>
            </a:pathLst>
          </a:custGeom>
          <a:solidFill>
            <a:srgbClr val="0070C0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89849" y="1402834"/>
            <a:ext cx="55843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itchFamily="34" charset="0"/>
              </a:rPr>
              <a:t>INTRODUCTION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479800" y="2442316"/>
            <a:ext cx="8712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 Exordium Networks delivers innovative, secure, and dependable IT solutions that empower organizations to thrive.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>
              <a:buFont typeface="Courier New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 Mission is to transform communication, connectivity, and care through advanced technology enabling seamless operations and future-ready growth.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</a:rPr>
              <a:t>Vision is to be the most trusted IT partner globally.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Freeform: Shape 12">
            <a:extLst>
              <a:ext uri="{FF2B5EF4-FFF2-40B4-BE49-F238E27FC236}">
                <a16:creationId xmlns:a16="http://schemas.microsoft.com/office/drawing/2014/main" xmlns="" id="{78F45080-7405-4FF3-B6BF-A892FA5D0300}"/>
              </a:ext>
            </a:extLst>
          </p:cNvPr>
          <p:cNvSpPr/>
          <p:nvPr/>
        </p:nvSpPr>
        <p:spPr>
          <a:xfrm>
            <a:off x="0" y="3132008"/>
            <a:ext cx="3454400" cy="3725992"/>
          </a:xfrm>
          <a:custGeom>
            <a:avLst/>
            <a:gdLst>
              <a:gd name="connsiteX0" fmla="*/ 2251135 w 4274467"/>
              <a:gd name="connsiteY0" fmla="*/ 699 h 5262692"/>
              <a:gd name="connsiteX1" fmla="*/ 3234716 w 4274467"/>
              <a:gd name="connsiteY1" fmla="*/ 278853 h 5262692"/>
              <a:gd name="connsiteX2" fmla="*/ 3995613 w 4274467"/>
              <a:gd name="connsiteY2" fmla="*/ 3118558 h 5262692"/>
              <a:gd name="connsiteX3" fmla="*/ 2757697 w 4274467"/>
              <a:gd name="connsiteY3" fmla="*/ 5262692 h 5262692"/>
              <a:gd name="connsiteX4" fmla="*/ 0 w 4274467"/>
              <a:gd name="connsiteY4" fmla="*/ 5262692 h 5262692"/>
              <a:gd name="connsiteX5" fmla="*/ 0 w 4274467"/>
              <a:gd name="connsiteY5" fmla="*/ 1723931 h 5262692"/>
              <a:gd name="connsiteX6" fmla="*/ 395012 w 4274467"/>
              <a:gd name="connsiteY6" fmla="*/ 1039750 h 5262692"/>
              <a:gd name="connsiteX7" fmla="*/ 2251135 w 4274467"/>
              <a:gd name="connsiteY7" fmla="*/ 699 h 526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4467" h="5262692">
                <a:moveTo>
                  <a:pt x="2251135" y="699"/>
                </a:moveTo>
                <a:cubicBezTo>
                  <a:pt x="2586232" y="9402"/>
                  <a:pt x="2924004" y="99463"/>
                  <a:pt x="3234716" y="278853"/>
                </a:cubicBezTo>
                <a:cubicBezTo>
                  <a:pt x="4228995" y="852901"/>
                  <a:pt x="4569660" y="2124279"/>
                  <a:pt x="3995613" y="3118558"/>
                </a:cubicBezTo>
                <a:lnTo>
                  <a:pt x="2757697" y="5262692"/>
                </a:lnTo>
                <a:lnTo>
                  <a:pt x="0" y="5262692"/>
                </a:lnTo>
                <a:lnTo>
                  <a:pt x="0" y="1723931"/>
                </a:lnTo>
                <a:lnTo>
                  <a:pt x="395012" y="1039750"/>
                </a:lnTo>
                <a:cubicBezTo>
                  <a:pt x="789669" y="356184"/>
                  <a:pt x="1513924" y="-18448"/>
                  <a:pt x="2251135" y="699"/>
                </a:cubicBezTo>
                <a:close/>
              </a:path>
            </a:pathLst>
          </a:custGeom>
          <a:gradFill>
            <a:gsLst>
              <a:gs pos="0">
                <a:srgbClr val="FF1872"/>
              </a:gs>
              <a:gs pos="100000">
                <a:srgbClr val="7C3F90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8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B1B914CC-D17D-442A-AE9A-EE6E9F1B1757}"/>
              </a:ext>
            </a:extLst>
          </p:cNvPr>
          <p:cNvSpPr/>
          <p:nvPr/>
        </p:nvSpPr>
        <p:spPr>
          <a:xfrm>
            <a:off x="597371" y="3372869"/>
            <a:ext cx="2329392" cy="232939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logo (1)exordiuma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7070" y="3762246"/>
            <a:ext cx="1645317" cy="153365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987800" y="2197100"/>
            <a:ext cx="41910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305800" y="2082800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8534400" y="210820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>
            <a:off x="3567767" y="1220460"/>
            <a:ext cx="4881239" cy="52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BE907CC6-D8BF-7E82-1822-FF01CE9D9981}"/>
              </a:ext>
            </a:extLst>
          </p:cNvPr>
          <p:cNvCxnSpPr/>
          <p:nvPr/>
        </p:nvCxnSpPr>
        <p:spPr>
          <a:xfrm>
            <a:off x="2235200" y="6350000"/>
            <a:ext cx="9499600" cy="127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44A2A51-8EB6-1756-74DC-5A54C4081A98}"/>
              </a:ext>
            </a:extLst>
          </p:cNvPr>
          <p:cNvSpPr txBox="1"/>
          <p:nvPr/>
        </p:nvSpPr>
        <p:spPr>
          <a:xfrm>
            <a:off x="1963117" y="473046"/>
            <a:ext cx="79329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400" b="1" dirty="0"/>
              <a:t>Our Leadership</a:t>
            </a:r>
            <a:endParaRPr lang="en-IN" sz="4400" b="1" dirty="0">
              <a:latin typeface="Bahnschrift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BBF70595-DBA1-3B03-D433-7D321F48B071}"/>
              </a:ext>
            </a:extLst>
          </p:cNvPr>
          <p:cNvSpPr/>
          <p:nvPr/>
        </p:nvSpPr>
        <p:spPr>
          <a:xfrm>
            <a:off x="8500180" y="1117239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CF256F5B-9D7E-42C7-6848-1A4C610E6D1D}"/>
              </a:ext>
            </a:extLst>
          </p:cNvPr>
          <p:cNvSpPr/>
          <p:nvPr/>
        </p:nvSpPr>
        <p:spPr>
          <a:xfrm>
            <a:off x="8724793" y="1138266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8" name="Picture 17" descr="logo (1)exordiu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4000" y="5979407"/>
            <a:ext cx="1803400" cy="608758"/>
          </a:xfrm>
          <a:prstGeom prst="rect">
            <a:avLst/>
          </a:prstGeom>
        </p:spPr>
      </p:pic>
      <p:pic>
        <p:nvPicPr>
          <p:cNvPr id="4" name="Picture 3" descr="A person with a beard wearing glasses&#10;&#10;AI-generated content may be incorrect.">
            <a:extLst>
              <a:ext uri="{FF2B5EF4-FFF2-40B4-BE49-F238E27FC236}">
                <a16:creationId xmlns:a16="http://schemas.microsoft.com/office/drawing/2014/main" xmlns="" id="{46EB7682-A95A-82D1-D451-81D033EC4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5406" y="1738666"/>
            <a:ext cx="2175950" cy="2228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C2DB450-125C-0321-831E-7E4C8994C392}"/>
              </a:ext>
            </a:extLst>
          </p:cNvPr>
          <p:cNvSpPr txBox="1"/>
          <p:nvPr/>
        </p:nvSpPr>
        <p:spPr>
          <a:xfrm>
            <a:off x="838090" y="3895960"/>
            <a:ext cx="2971764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b="1" dirty="0"/>
              <a:t> Dr. </a:t>
            </a:r>
            <a:r>
              <a:rPr lang="en-IN" sz="1600" b="1" dirty="0"/>
              <a:t>Mohammed</a:t>
            </a:r>
            <a:r>
              <a:rPr lang="en-IN" b="1" dirty="0"/>
              <a:t> Khurrum </a:t>
            </a:r>
            <a:endParaRPr lang="en-IN" dirty="0"/>
          </a:p>
        </p:txBody>
      </p:sp>
      <p:pic>
        <p:nvPicPr>
          <p:cNvPr id="1026" name="Picture 2" descr="Yasin N. Halai">
            <a:extLst>
              <a:ext uri="{FF2B5EF4-FFF2-40B4-BE49-F238E27FC236}">
                <a16:creationId xmlns:a16="http://schemas.microsoft.com/office/drawing/2014/main" xmlns="" id="{8DF7530A-E5E7-E4D4-1663-04E2646C2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8808" y="1727153"/>
            <a:ext cx="2321730" cy="222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F141962-38FE-332F-9FF3-C7EF713224DA}"/>
              </a:ext>
            </a:extLst>
          </p:cNvPr>
          <p:cNvSpPr txBox="1"/>
          <p:nvPr/>
        </p:nvSpPr>
        <p:spPr>
          <a:xfrm>
            <a:off x="5073457" y="4037102"/>
            <a:ext cx="2032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     Yasin Halai </a:t>
            </a:r>
            <a:endParaRPr lang="en-IN" dirty="0"/>
          </a:p>
        </p:txBody>
      </p:sp>
      <p:pic>
        <p:nvPicPr>
          <p:cNvPr id="1028" name="Picture 4" descr="Abdeali M. Khurrum">
            <a:extLst>
              <a:ext uri="{FF2B5EF4-FFF2-40B4-BE49-F238E27FC236}">
                <a16:creationId xmlns:a16="http://schemas.microsoft.com/office/drawing/2014/main" xmlns="" id="{B6D3E860-7C00-7E29-23DD-EC7103C8A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5284" y="1707262"/>
            <a:ext cx="2209401" cy="22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B75AAD9-D2BC-CB70-5604-08BE5A004026}"/>
              </a:ext>
            </a:extLst>
          </p:cNvPr>
          <p:cNvSpPr txBox="1"/>
          <p:nvPr/>
        </p:nvSpPr>
        <p:spPr>
          <a:xfrm>
            <a:off x="8808172" y="4013693"/>
            <a:ext cx="2691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/>
              <a:t>Abdeali Khurrum </a:t>
            </a:r>
            <a:endParaRPr lang="en-IN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9996E30-19EC-AB68-A29E-B7069C94458F}"/>
              </a:ext>
            </a:extLst>
          </p:cNvPr>
          <p:cNvSpPr txBox="1"/>
          <p:nvPr/>
        </p:nvSpPr>
        <p:spPr>
          <a:xfrm>
            <a:off x="4471401" y="4408155"/>
            <a:ext cx="32365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buNone/>
            </a:pPr>
            <a:r>
              <a:rPr lang="en-US" b="0" i="1" dirty="0">
                <a:solidFill>
                  <a:srgbClr val="16A022"/>
                </a:solidFill>
                <a:effectLst/>
                <a:latin typeface="Lato" panose="020F0502020204030203" pitchFamily="34" charset="0"/>
              </a:rPr>
              <a:t>Chief Technology Officer(CTO)</a:t>
            </a:r>
          </a:p>
          <a:p>
            <a:pPr algn="ctr" fontAlgn="base"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Specializing in IT Policy, Procedure Development, Disaster Recovery and Business Continuity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1B25F9C-6A9B-055B-9BB4-F10FEF8920D0}"/>
              </a:ext>
            </a:extLst>
          </p:cNvPr>
          <p:cNvSpPr txBox="1"/>
          <p:nvPr/>
        </p:nvSpPr>
        <p:spPr>
          <a:xfrm>
            <a:off x="8601780" y="4406434"/>
            <a:ext cx="28576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buNone/>
            </a:pPr>
            <a:r>
              <a:rPr lang="en-US" b="0" i="1" dirty="0">
                <a:solidFill>
                  <a:srgbClr val="00B050"/>
                </a:solidFill>
                <a:effectLst/>
                <a:latin typeface="Lato" panose="020F0502020204030203" pitchFamily="34" charset="0"/>
              </a:rPr>
              <a:t>Chief Strategy Officer(CSO)</a:t>
            </a:r>
          </a:p>
          <a:p>
            <a:pPr algn="ctr" fontAlgn="base">
              <a:buNone/>
            </a:pPr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</a:rPr>
              <a:t>R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esident ideation machine charged with keeping track of the myriad ways technology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2AF0742-1669-BD9B-F581-F41CF1767DC0}"/>
              </a:ext>
            </a:extLst>
          </p:cNvPr>
          <p:cNvSpPr txBox="1"/>
          <p:nvPr/>
        </p:nvSpPr>
        <p:spPr>
          <a:xfrm>
            <a:off x="634661" y="4625438"/>
            <a:ext cx="31174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Lato" panose="020F0502020204030203" pitchFamily="34" charset="0"/>
              </a:rPr>
              <a:t>F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ounder and the engine behind Exordium Networks, Mohammed’s mantra is “Business is done with People”</a:t>
            </a:r>
            <a:endParaRPr lang="en-IN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2B75FE4-0A18-778E-1BD8-B4F264A291EB}"/>
              </a:ext>
            </a:extLst>
          </p:cNvPr>
          <p:cNvSpPr txBox="1"/>
          <p:nvPr/>
        </p:nvSpPr>
        <p:spPr>
          <a:xfrm>
            <a:off x="1155700" y="4383025"/>
            <a:ext cx="2032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i="1" dirty="0">
                <a:solidFill>
                  <a:srgbClr val="16A022"/>
                </a:solidFill>
                <a:effectLst/>
                <a:latin typeface="Lato" panose="020F0502020204030203" pitchFamily="34" charset="0"/>
              </a:rPr>
              <a:t>CEO and President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18132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/>
          <p:nvPr/>
        </p:nvGrpSpPr>
        <p:grpSpPr>
          <a:xfrm>
            <a:off x="152329" y="1449876"/>
            <a:ext cx="5466742" cy="4349059"/>
            <a:chOff x="61047" y="1281924"/>
            <a:chExt cx="5466742" cy="4349059"/>
          </a:xfrm>
        </p:grpSpPr>
        <p:grpSp>
          <p:nvGrpSpPr>
            <p:cNvPr id="5" name="Group 115">
              <a:extLst>
                <a:ext uri="{FF2B5EF4-FFF2-40B4-BE49-F238E27FC236}">
                  <a16:creationId xmlns:a16="http://schemas.microsoft.com/office/drawing/2014/main" xmlns="" id="{19683EAE-AA89-72EE-4D1D-0F99DFD4F544}"/>
                </a:ext>
              </a:extLst>
            </p:cNvPr>
            <p:cNvGrpSpPr/>
            <p:nvPr/>
          </p:nvGrpSpPr>
          <p:grpSpPr>
            <a:xfrm>
              <a:off x="61047" y="1281924"/>
              <a:ext cx="5174265" cy="3644570"/>
              <a:chOff x="-349766" y="1002707"/>
              <a:chExt cx="7121339" cy="4517500"/>
            </a:xfrm>
          </p:grpSpPr>
          <p:grpSp>
            <p:nvGrpSpPr>
              <p:cNvPr id="6" name="Group 114">
                <a:extLst>
                  <a:ext uri="{FF2B5EF4-FFF2-40B4-BE49-F238E27FC236}">
                    <a16:creationId xmlns:a16="http://schemas.microsoft.com/office/drawing/2014/main" xmlns="" id="{C1E422C1-AC78-24BD-3ABC-FDF1A1CDD66A}"/>
                  </a:ext>
                </a:extLst>
              </p:cNvPr>
              <p:cNvGrpSpPr/>
              <p:nvPr/>
            </p:nvGrpSpPr>
            <p:grpSpPr>
              <a:xfrm>
                <a:off x="-307910" y="1002707"/>
                <a:ext cx="6671582" cy="838305"/>
                <a:chOff x="-307910" y="1002707"/>
                <a:chExt cx="6671582" cy="838305"/>
              </a:xfrm>
            </p:grpSpPr>
            <p:sp>
              <p:nvSpPr>
                <p:cNvPr id="68" name="Freeform: Shape 20">
                  <a:extLst>
                    <a:ext uri="{FF2B5EF4-FFF2-40B4-BE49-F238E27FC236}">
                      <a16:creationId xmlns:a16="http://schemas.microsoft.com/office/drawing/2014/main" xmlns="" id="{CCED2D94-B503-1464-BCAA-90133992819A}"/>
                    </a:ext>
                  </a:extLst>
                </p:cNvPr>
                <p:cNvSpPr/>
                <p:nvPr/>
              </p:nvSpPr>
              <p:spPr>
                <a:xfrm>
                  <a:off x="-307910" y="1002707"/>
                  <a:ext cx="751277" cy="751276"/>
                </a:xfrm>
                <a:custGeom>
                  <a:avLst/>
                  <a:gdLst>
                    <a:gd name="connsiteX0" fmla="*/ 727250 w 751277"/>
                    <a:gd name="connsiteY0" fmla="*/ 432505 h 751277"/>
                    <a:gd name="connsiteX1" fmla="*/ 432505 w 751277"/>
                    <a:gd name="connsiteY1" fmla="*/ 727250 h 751277"/>
                    <a:gd name="connsiteX2" fmla="*/ 318772 w 751277"/>
                    <a:gd name="connsiteY2" fmla="*/ 727250 h 751277"/>
                    <a:gd name="connsiteX3" fmla="*/ 24028 w 751277"/>
                    <a:gd name="connsiteY3" fmla="*/ 432505 h 751277"/>
                    <a:gd name="connsiteX4" fmla="*/ 24028 w 751277"/>
                    <a:gd name="connsiteY4" fmla="*/ 318772 h 751277"/>
                    <a:gd name="connsiteX5" fmla="*/ 318772 w 751277"/>
                    <a:gd name="connsiteY5" fmla="*/ 24028 h 751277"/>
                    <a:gd name="connsiteX6" fmla="*/ 432505 w 751277"/>
                    <a:gd name="connsiteY6" fmla="*/ 24028 h 751277"/>
                    <a:gd name="connsiteX7" fmla="*/ 727250 w 751277"/>
                    <a:gd name="connsiteY7" fmla="*/ 318772 h 751277"/>
                    <a:gd name="connsiteX8" fmla="*/ 727250 w 751277"/>
                    <a:gd name="connsiteY8" fmla="*/ 432505 h 751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1277" h="751277">
                      <a:moveTo>
                        <a:pt x="727250" y="432505"/>
                      </a:moveTo>
                      <a:lnTo>
                        <a:pt x="432505" y="727250"/>
                      </a:lnTo>
                      <a:cubicBezTo>
                        <a:pt x="400468" y="759287"/>
                        <a:pt x="349208" y="759287"/>
                        <a:pt x="318772" y="727250"/>
                      </a:cubicBezTo>
                      <a:lnTo>
                        <a:pt x="24028" y="432505"/>
                      </a:lnTo>
                      <a:cubicBezTo>
                        <a:pt x="-8009" y="400468"/>
                        <a:pt x="-8009" y="349208"/>
                        <a:pt x="24028" y="318772"/>
                      </a:cubicBezTo>
                      <a:lnTo>
                        <a:pt x="318772" y="24028"/>
                      </a:lnTo>
                      <a:cubicBezTo>
                        <a:pt x="350810" y="-8009"/>
                        <a:pt x="402070" y="-8009"/>
                        <a:pt x="432505" y="24028"/>
                      </a:cubicBezTo>
                      <a:lnTo>
                        <a:pt x="727250" y="318772"/>
                      </a:lnTo>
                      <a:cubicBezTo>
                        <a:pt x="759287" y="350810"/>
                        <a:pt x="759287" y="402070"/>
                        <a:pt x="727250" y="43250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60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itchFamily="2" charset="0"/>
                    </a:rPr>
                    <a:t>01</a:t>
                  </a:r>
                  <a:endParaRPr lang="en-IN" sz="2000" b="1" dirty="0">
                    <a:solidFill>
                      <a:schemeClr val="bg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xmlns="" id="{9B2D7F17-2F5C-740D-C2E2-A0D7F55D75C0}"/>
                    </a:ext>
                  </a:extLst>
                </p:cNvPr>
                <p:cNvSpPr txBox="1"/>
                <p:nvPr/>
              </p:nvSpPr>
              <p:spPr>
                <a:xfrm>
                  <a:off x="1320788" y="1058950"/>
                  <a:ext cx="5042884" cy="7820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latin typeface="Montserrat" pitchFamily="2" charset="0"/>
                    </a:rPr>
                    <a:t>End-to-end IT solutions</a:t>
                  </a:r>
                </a:p>
                <a:p>
                  <a:pPr algn="ctr">
                    <a:spcAft>
                      <a:spcPts val="600"/>
                    </a:spcAft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" pitchFamily="2" charset="0"/>
                    </a:rPr>
                    <a:t>(takeovers, consulting)</a:t>
                  </a:r>
                  <a:endPara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itchFamily="2" charset="0"/>
                  </a:endParaRPr>
                </a:p>
              </p:txBody>
            </p:sp>
          </p:grpSp>
          <p:grpSp>
            <p:nvGrpSpPr>
              <p:cNvPr id="8" name="Group 113">
                <a:extLst>
                  <a:ext uri="{FF2B5EF4-FFF2-40B4-BE49-F238E27FC236}">
                    <a16:creationId xmlns:a16="http://schemas.microsoft.com/office/drawing/2014/main" xmlns="" id="{CEA06E3B-0462-BE3C-BCC3-71C2858CAEF3}"/>
                  </a:ext>
                </a:extLst>
              </p:cNvPr>
              <p:cNvGrpSpPr/>
              <p:nvPr/>
            </p:nvGrpSpPr>
            <p:grpSpPr>
              <a:xfrm>
                <a:off x="-301720" y="2026886"/>
                <a:ext cx="6573639" cy="877194"/>
                <a:chOff x="-301720" y="2026886"/>
                <a:chExt cx="6573639" cy="877194"/>
              </a:xfrm>
            </p:grpSpPr>
            <p:sp>
              <p:nvSpPr>
                <p:cNvPr id="59" name="Freeform: Shape 64">
                  <a:extLst>
                    <a:ext uri="{FF2B5EF4-FFF2-40B4-BE49-F238E27FC236}">
                      <a16:creationId xmlns:a16="http://schemas.microsoft.com/office/drawing/2014/main" xmlns="" id="{500524A0-D799-4253-444F-9A5847253887}"/>
                    </a:ext>
                  </a:extLst>
                </p:cNvPr>
                <p:cNvSpPr/>
                <p:nvPr/>
              </p:nvSpPr>
              <p:spPr>
                <a:xfrm>
                  <a:off x="-301720" y="2026886"/>
                  <a:ext cx="751277" cy="751277"/>
                </a:xfrm>
                <a:custGeom>
                  <a:avLst/>
                  <a:gdLst>
                    <a:gd name="connsiteX0" fmla="*/ 727250 w 751277"/>
                    <a:gd name="connsiteY0" fmla="*/ 432505 h 751277"/>
                    <a:gd name="connsiteX1" fmla="*/ 432505 w 751277"/>
                    <a:gd name="connsiteY1" fmla="*/ 727250 h 751277"/>
                    <a:gd name="connsiteX2" fmla="*/ 318772 w 751277"/>
                    <a:gd name="connsiteY2" fmla="*/ 727250 h 751277"/>
                    <a:gd name="connsiteX3" fmla="*/ 24028 w 751277"/>
                    <a:gd name="connsiteY3" fmla="*/ 432505 h 751277"/>
                    <a:gd name="connsiteX4" fmla="*/ 24028 w 751277"/>
                    <a:gd name="connsiteY4" fmla="*/ 318772 h 751277"/>
                    <a:gd name="connsiteX5" fmla="*/ 318772 w 751277"/>
                    <a:gd name="connsiteY5" fmla="*/ 24028 h 751277"/>
                    <a:gd name="connsiteX6" fmla="*/ 432505 w 751277"/>
                    <a:gd name="connsiteY6" fmla="*/ 24028 h 751277"/>
                    <a:gd name="connsiteX7" fmla="*/ 727250 w 751277"/>
                    <a:gd name="connsiteY7" fmla="*/ 318772 h 751277"/>
                    <a:gd name="connsiteX8" fmla="*/ 727250 w 751277"/>
                    <a:gd name="connsiteY8" fmla="*/ 432505 h 751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1277" h="751277">
                      <a:moveTo>
                        <a:pt x="727250" y="432505"/>
                      </a:moveTo>
                      <a:lnTo>
                        <a:pt x="432505" y="727250"/>
                      </a:lnTo>
                      <a:cubicBezTo>
                        <a:pt x="400468" y="759287"/>
                        <a:pt x="349208" y="759287"/>
                        <a:pt x="318772" y="727250"/>
                      </a:cubicBezTo>
                      <a:lnTo>
                        <a:pt x="24028" y="432505"/>
                      </a:lnTo>
                      <a:cubicBezTo>
                        <a:pt x="-8009" y="400468"/>
                        <a:pt x="-8009" y="349208"/>
                        <a:pt x="24028" y="318772"/>
                      </a:cubicBezTo>
                      <a:lnTo>
                        <a:pt x="318772" y="24028"/>
                      </a:lnTo>
                      <a:cubicBezTo>
                        <a:pt x="350810" y="-8009"/>
                        <a:pt x="402070" y="-8009"/>
                        <a:pt x="432505" y="24028"/>
                      </a:cubicBezTo>
                      <a:lnTo>
                        <a:pt x="727250" y="318772"/>
                      </a:lnTo>
                      <a:cubicBezTo>
                        <a:pt x="759287" y="350810"/>
                        <a:pt x="759287" y="402070"/>
                        <a:pt x="727250" y="432505"/>
                      </a:cubicBezTo>
                      <a:close/>
                    </a:path>
                  </a:pathLst>
                </a:custGeom>
                <a:solidFill>
                  <a:srgbClr val="00B050"/>
                </a:solidFill>
                <a:ln w="160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itchFamily="2" charset="0"/>
                    </a:rPr>
                    <a:t>02</a:t>
                  </a:r>
                  <a:endParaRPr lang="en-IN" sz="2000" b="1" dirty="0">
                    <a:solidFill>
                      <a:schemeClr val="bg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xmlns="" id="{96249874-39A9-443D-4A63-8B65D29F96B6}"/>
                    </a:ext>
                  </a:extLst>
                </p:cNvPr>
                <p:cNvSpPr txBox="1"/>
                <p:nvPr/>
              </p:nvSpPr>
              <p:spPr>
                <a:xfrm>
                  <a:off x="1837754" y="2179241"/>
                  <a:ext cx="4434165" cy="7248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IN" sz="1600" b="1" dirty="0"/>
                    <a:t>Business Transformation &amp; Consulting</a:t>
                  </a:r>
                  <a:endPara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itchFamily="2" charset="0"/>
                  </a:endParaRPr>
                </a:p>
              </p:txBody>
            </p:sp>
          </p:grpSp>
          <p:grpSp>
            <p:nvGrpSpPr>
              <p:cNvPr id="10" name="Group 112">
                <a:extLst>
                  <a:ext uri="{FF2B5EF4-FFF2-40B4-BE49-F238E27FC236}">
                    <a16:creationId xmlns:a16="http://schemas.microsoft.com/office/drawing/2014/main" xmlns="" id="{DFFCA5C4-E005-A6FE-E970-B7639BDA6464}"/>
                  </a:ext>
                </a:extLst>
              </p:cNvPr>
              <p:cNvGrpSpPr/>
              <p:nvPr/>
            </p:nvGrpSpPr>
            <p:grpSpPr>
              <a:xfrm>
                <a:off x="-273107" y="3124270"/>
                <a:ext cx="6929996" cy="1049109"/>
                <a:chOff x="-273107" y="3124270"/>
                <a:chExt cx="6929996" cy="1049109"/>
              </a:xfrm>
            </p:grpSpPr>
            <p:sp>
              <p:nvSpPr>
                <p:cNvPr id="50" name="Freeform: Shape 42">
                  <a:extLst>
                    <a:ext uri="{FF2B5EF4-FFF2-40B4-BE49-F238E27FC236}">
                      <a16:creationId xmlns:a16="http://schemas.microsoft.com/office/drawing/2014/main" xmlns="" id="{50984BD2-5782-1A05-5046-1714A1C2DA5C}"/>
                    </a:ext>
                  </a:extLst>
                </p:cNvPr>
                <p:cNvSpPr/>
                <p:nvPr/>
              </p:nvSpPr>
              <p:spPr>
                <a:xfrm>
                  <a:off x="-273107" y="3131579"/>
                  <a:ext cx="751277" cy="751277"/>
                </a:xfrm>
                <a:custGeom>
                  <a:avLst/>
                  <a:gdLst>
                    <a:gd name="connsiteX0" fmla="*/ 727250 w 751277"/>
                    <a:gd name="connsiteY0" fmla="*/ 432505 h 751277"/>
                    <a:gd name="connsiteX1" fmla="*/ 432505 w 751277"/>
                    <a:gd name="connsiteY1" fmla="*/ 727250 h 751277"/>
                    <a:gd name="connsiteX2" fmla="*/ 318772 w 751277"/>
                    <a:gd name="connsiteY2" fmla="*/ 727250 h 751277"/>
                    <a:gd name="connsiteX3" fmla="*/ 24028 w 751277"/>
                    <a:gd name="connsiteY3" fmla="*/ 432505 h 751277"/>
                    <a:gd name="connsiteX4" fmla="*/ 24028 w 751277"/>
                    <a:gd name="connsiteY4" fmla="*/ 318772 h 751277"/>
                    <a:gd name="connsiteX5" fmla="*/ 318772 w 751277"/>
                    <a:gd name="connsiteY5" fmla="*/ 24028 h 751277"/>
                    <a:gd name="connsiteX6" fmla="*/ 432505 w 751277"/>
                    <a:gd name="connsiteY6" fmla="*/ 24028 h 751277"/>
                    <a:gd name="connsiteX7" fmla="*/ 727250 w 751277"/>
                    <a:gd name="connsiteY7" fmla="*/ 318772 h 751277"/>
                    <a:gd name="connsiteX8" fmla="*/ 727250 w 751277"/>
                    <a:gd name="connsiteY8" fmla="*/ 432505 h 751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1277" h="751277">
                      <a:moveTo>
                        <a:pt x="727250" y="432505"/>
                      </a:moveTo>
                      <a:lnTo>
                        <a:pt x="432505" y="727250"/>
                      </a:lnTo>
                      <a:cubicBezTo>
                        <a:pt x="400468" y="759287"/>
                        <a:pt x="349208" y="759287"/>
                        <a:pt x="318772" y="727250"/>
                      </a:cubicBezTo>
                      <a:lnTo>
                        <a:pt x="24028" y="432505"/>
                      </a:lnTo>
                      <a:cubicBezTo>
                        <a:pt x="-8009" y="400468"/>
                        <a:pt x="-8009" y="349208"/>
                        <a:pt x="24028" y="318772"/>
                      </a:cubicBezTo>
                      <a:lnTo>
                        <a:pt x="318772" y="24028"/>
                      </a:lnTo>
                      <a:cubicBezTo>
                        <a:pt x="350810" y="-8009"/>
                        <a:pt x="402070" y="-8009"/>
                        <a:pt x="432505" y="24028"/>
                      </a:cubicBezTo>
                      <a:lnTo>
                        <a:pt x="727250" y="318772"/>
                      </a:lnTo>
                      <a:cubicBezTo>
                        <a:pt x="759287" y="350810"/>
                        <a:pt x="759287" y="402070"/>
                        <a:pt x="727250" y="432505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160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itchFamily="2" charset="0"/>
                    </a:rPr>
                    <a:t>03</a:t>
                  </a:r>
                  <a:endParaRPr lang="en-IN" sz="2000" b="1" dirty="0">
                    <a:solidFill>
                      <a:schemeClr val="bg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xmlns="" id="{82CB9C89-537C-B1D8-BB39-7062C12B0F9F}"/>
                    </a:ext>
                  </a:extLst>
                </p:cNvPr>
                <p:cNvSpPr txBox="1"/>
                <p:nvPr/>
              </p:nvSpPr>
              <p:spPr>
                <a:xfrm>
                  <a:off x="1837757" y="3124270"/>
                  <a:ext cx="4819132" cy="104910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latin typeface="Montserrat" pitchFamily="2" charset="0"/>
                    </a:rPr>
                    <a:t>Advanced Wi-Fi &amp; Telephony</a:t>
                  </a:r>
                </a:p>
                <a:p>
                  <a:pPr algn="ctr">
                    <a:spcAft>
                      <a:spcPts val="600"/>
                    </a:spcAft>
                  </a:pPr>
                  <a:r>
                    <a:rPr lang="en-US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" pitchFamily="2" charset="0"/>
                    </a:rPr>
                    <a:t>(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Smart Wireless Networking &amp; Voice Communication Systems</a:t>
                  </a:r>
                  <a:r>
                    <a:rPr lang="en-US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" pitchFamily="2" charset="0"/>
                    </a:rPr>
                    <a:t>)</a:t>
                  </a:r>
                  <a:endParaRPr lang="en-US" sz="11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itchFamily="2" charset="0"/>
                  </a:endParaRPr>
                </a:p>
              </p:txBody>
            </p:sp>
          </p:grpSp>
          <p:grpSp>
            <p:nvGrpSpPr>
              <p:cNvPr id="12" name="Group 111">
                <a:extLst>
                  <a:ext uri="{FF2B5EF4-FFF2-40B4-BE49-F238E27FC236}">
                    <a16:creationId xmlns:a16="http://schemas.microsoft.com/office/drawing/2014/main" xmlns="" id="{DDCC32EF-9798-0DEE-85C7-1285DE86E305}"/>
                  </a:ext>
                </a:extLst>
              </p:cNvPr>
              <p:cNvGrpSpPr/>
              <p:nvPr/>
            </p:nvGrpSpPr>
            <p:grpSpPr>
              <a:xfrm>
                <a:off x="-349766" y="4338811"/>
                <a:ext cx="7121339" cy="1181396"/>
                <a:chOff x="-349766" y="4338811"/>
                <a:chExt cx="7121339" cy="1181396"/>
              </a:xfrm>
            </p:grpSpPr>
            <p:sp>
              <p:nvSpPr>
                <p:cNvPr id="41" name="Freeform: Shape 86">
                  <a:extLst>
                    <a:ext uri="{FF2B5EF4-FFF2-40B4-BE49-F238E27FC236}">
                      <a16:creationId xmlns:a16="http://schemas.microsoft.com/office/drawing/2014/main" xmlns="" id="{16E4C0F3-FB18-BB18-F01F-326A0E3F4DE4}"/>
                    </a:ext>
                  </a:extLst>
                </p:cNvPr>
                <p:cNvSpPr/>
                <p:nvPr/>
              </p:nvSpPr>
              <p:spPr>
                <a:xfrm>
                  <a:off x="-349766" y="4338811"/>
                  <a:ext cx="751277" cy="751275"/>
                </a:xfrm>
                <a:custGeom>
                  <a:avLst/>
                  <a:gdLst>
                    <a:gd name="connsiteX0" fmla="*/ 727250 w 751277"/>
                    <a:gd name="connsiteY0" fmla="*/ 432505 h 751277"/>
                    <a:gd name="connsiteX1" fmla="*/ 432505 w 751277"/>
                    <a:gd name="connsiteY1" fmla="*/ 727250 h 751277"/>
                    <a:gd name="connsiteX2" fmla="*/ 318772 w 751277"/>
                    <a:gd name="connsiteY2" fmla="*/ 727250 h 751277"/>
                    <a:gd name="connsiteX3" fmla="*/ 24028 w 751277"/>
                    <a:gd name="connsiteY3" fmla="*/ 432505 h 751277"/>
                    <a:gd name="connsiteX4" fmla="*/ 24028 w 751277"/>
                    <a:gd name="connsiteY4" fmla="*/ 318772 h 751277"/>
                    <a:gd name="connsiteX5" fmla="*/ 318772 w 751277"/>
                    <a:gd name="connsiteY5" fmla="*/ 24028 h 751277"/>
                    <a:gd name="connsiteX6" fmla="*/ 432505 w 751277"/>
                    <a:gd name="connsiteY6" fmla="*/ 24028 h 751277"/>
                    <a:gd name="connsiteX7" fmla="*/ 727250 w 751277"/>
                    <a:gd name="connsiteY7" fmla="*/ 318772 h 751277"/>
                    <a:gd name="connsiteX8" fmla="*/ 727250 w 751277"/>
                    <a:gd name="connsiteY8" fmla="*/ 432505 h 751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1277" h="751277">
                      <a:moveTo>
                        <a:pt x="727250" y="432505"/>
                      </a:moveTo>
                      <a:lnTo>
                        <a:pt x="432505" y="727250"/>
                      </a:lnTo>
                      <a:cubicBezTo>
                        <a:pt x="400468" y="759287"/>
                        <a:pt x="349208" y="759287"/>
                        <a:pt x="318772" y="727250"/>
                      </a:cubicBezTo>
                      <a:lnTo>
                        <a:pt x="24028" y="432505"/>
                      </a:lnTo>
                      <a:cubicBezTo>
                        <a:pt x="-8009" y="400468"/>
                        <a:pt x="-8009" y="349208"/>
                        <a:pt x="24028" y="318772"/>
                      </a:cubicBezTo>
                      <a:lnTo>
                        <a:pt x="318772" y="24028"/>
                      </a:lnTo>
                      <a:cubicBezTo>
                        <a:pt x="350810" y="-8009"/>
                        <a:pt x="402070" y="-8009"/>
                        <a:pt x="432505" y="24028"/>
                      </a:cubicBezTo>
                      <a:lnTo>
                        <a:pt x="727250" y="318772"/>
                      </a:lnTo>
                      <a:cubicBezTo>
                        <a:pt x="759287" y="350810"/>
                        <a:pt x="759287" y="402070"/>
                        <a:pt x="727250" y="43250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60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Montserrat" pitchFamily="2" charset="0"/>
                    </a:rPr>
                    <a:t>04</a:t>
                  </a:r>
                  <a:endParaRPr lang="en-IN" sz="2000" b="1" dirty="0">
                    <a:solidFill>
                      <a:schemeClr val="bg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xmlns="" id="{98A81E6A-C9E3-2FB1-C7D8-808ED26BCD56}"/>
                    </a:ext>
                  </a:extLst>
                </p:cNvPr>
                <p:cNvSpPr txBox="1"/>
                <p:nvPr/>
              </p:nvSpPr>
              <p:spPr>
                <a:xfrm>
                  <a:off x="1148868" y="4375725"/>
                  <a:ext cx="5622705" cy="114448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latin typeface="Montserrat" pitchFamily="2" charset="0"/>
                    </a:rPr>
                    <a:t>Back-Office Management</a:t>
                  </a:r>
                </a:p>
                <a:p>
                  <a:pPr algn="ctr">
                    <a:spcAft>
                      <a:spcPts val="600"/>
                    </a:spcAft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" pitchFamily="2" charset="0"/>
                    </a:rPr>
                    <a:t>(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Integrated HR, Finance, and </a:t>
                  </a:r>
                  <a:endPara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  <a:p>
                  <a:pPr algn="ctr">
                    <a:spcAft>
                      <a:spcPts val="600"/>
                    </a:spcAft>
                  </a:pPr>
                  <a:r>
                    <a:rPr 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Payroll 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Services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ontserrat" pitchFamily="2" charset="0"/>
                    </a:rPr>
                    <a:t>)</a:t>
                  </a:r>
                  <a:endParaRPr lang="en-US" sz="14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itchFamily="2" charset="0"/>
                  </a:endParaRPr>
                </a:p>
              </p:txBody>
            </p:sp>
          </p:grpSp>
        </p:grpSp>
        <p:sp>
          <p:nvSpPr>
            <p:cNvPr id="27" name="Freeform: Shape 86">
              <a:extLst>
                <a:ext uri="{FF2B5EF4-FFF2-40B4-BE49-F238E27FC236}">
                  <a16:creationId xmlns:a16="http://schemas.microsoft.com/office/drawing/2014/main" xmlns="" id="{16E4C0F3-FB18-BB18-F01F-326A0E3F4DE4}"/>
                </a:ext>
              </a:extLst>
            </p:cNvPr>
            <p:cNvSpPr/>
            <p:nvPr/>
          </p:nvSpPr>
          <p:spPr>
            <a:xfrm>
              <a:off x="76015" y="4990857"/>
              <a:ext cx="545867" cy="606105"/>
            </a:xfrm>
            <a:custGeom>
              <a:avLst/>
              <a:gdLst>
                <a:gd name="connsiteX0" fmla="*/ 727250 w 751277"/>
                <a:gd name="connsiteY0" fmla="*/ 432505 h 751277"/>
                <a:gd name="connsiteX1" fmla="*/ 432505 w 751277"/>
                <a:gd name="connsiteY1" fmla="*/ 727250 h 751277"/>
                <a:gd name="connsiteX2" fmla="*/ 318772 w 751277"/>
                <a:gd name="connsiteY2" fmla="*/ 727250 h 751277"/>
                <a:gd name="connsiteX3" fmla="*/ 24028 w 751277"/>
                <a:gd name="connsiteY3" fmla="*/ 432505 h 751277"/>
                <a:gd name="connsiteX4" fmla="*/ 24028 w 751277"/>
                <a:gd name="connsiteY4" fmla="*/ 318772 h 751277"/>
                <a:gd name="connsiteX5" fmla="*/ 318772 w 751277"/>
                <a:gd name="connsiteY5" fmla="*/ 24028 h 751277"/>
                <a:gd name="connsiteX6" fmla="*/ 432505 w 751277"/>
                <a:gd name="connsiteY6" fmla="*/ 24028 h 751277"/>
                <a:gd name="connsiteX7" fmla="*/ 727250 w 751277"/>
                <a:gd name="connsiteY7" fmla="*/ 318772 h 751277"/>
                <a:gd name="connsiteX8" fmla="*/ 727250 w 751277"/>
                <a:gd name="connsiteY8" fmla="*/ 432505 h 75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277" h="751277">
                  <a:moveTo>
                    <a:pt x="727250" y="432505"/>
                  </a:moveTo>
                  <a:lnTo>
                    <a:pt x="432505" y="727250"/>
                  </a:lnTo>
                  <a:cubicBezTo>
                    <a:pt x="400468" y="759287"/>
                    <a:pt x="349208" y="759287"/>
                    <a:pt x="318772" y="727250"/>
                  </a:cubicBezTo>
                  <a:lnTo>
                    <a:pt x="24028" y="432505"/>
                  </a:lnTo>
                  <a:cubicBezTo>
                    <a:pt x="-8009" y="400468"/>
                    <a:pt x="-8009" y="349208"/>
                    <a:pt x="24028" y="318772"/>
                  </a:cubicBezTo>
                  <a:lnTo>
                    <a:pt x="318772" y="24028"/>
                  </a:lnTo>
                  <a:cubicBezTo>
                    <a:pt x="350810" y="-8009"/>
                    <a:pt x="402070" y="-8009"/>
                    <a:pt x="432505" y="24028"/>
                  </a:cubicBezTo>
                  <a:lnTo>
                    <a:pt x="727250" y="318772"/>
                  </a:lnTo>
                  <a:cubicBezTo>
                    <a:pt x="759287" y="350810"/>
                    <a:pt x="759287" y="402070"/>
                    <a:pt x="727250" y="432505"/>
                  </a:cubicBezTo>
                  <a:close/>
                </a:path>
              </a:pathLst>
            </a:custGeom>
            <a:solidFill>
              <a:srgbClr val="7030A0"/>
            </a:solidFill>
            <a:ln w="16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Montserrat" pitchFamily="2" charset="0"/>
                </a:rPr>
                <a:t>05</a:t>
              </a:r>
              <a:endParaRPr lang="en-IN" sz="2000" b="1" dirty="0">
                <a:solidFill>
                  <a:schemeClr val="bg1"/>
                </a:solidFill>
                <a:latin typeface="Montserrat" pitchFamily="2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527816" y="5000041"/>
              <a:ext cx="3999973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IN" sz="1600" b="1" dirty="0"/>
                <a:t>Critical Care Technology Solutions</a:t>
              </a:r>
            </a:p>
            <a:p>
              <a:pPr algn="ctr">
                <a:spcAft>
                  <a:spcPts val="6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</a:rPr>
                <a:t>(nurse Call Systems &amp; Pendant's)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837852" y="239070"/>
            <a:ext cx="3642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atin typeface="Bahnschrift" pitchFamily="34" charset="0"/>
              </a:rPr>
              <a:t>Service Portfolio</a:t>
            </a:r>
          </a:p>
          <a:p>
            <a:endParaRPr lang="en-US" sz="3600" dirty="0"/>
          </a:p>
        </p:txBody>
      </p:sp>
      <p:pic>
        <p:nvPicPr>
          <p:cNvPr id="14340" name="Picture 4" descr="End to end - Free industry ic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57" y="1367036"/>
            <a:ext cx="715282" cy="715282"/>
          </a:xfrm>
          <a:prstGeom prst="rect">
            <a:avLst/>
          </a:prstGeom>
          <a:noFill/>
        </p:spPr>
      </p:pic>
      <p:pic>
        <p:nvPicPr>
          <p:cNvPr id="14342" name="Picture 6" descr="Digital transformation - Free technology icon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271" y="2279618"/>
            <a:ext cx="599168" cy="599168"/>
          </a:xfrm>
          <a:prstGeom prst="rect">
            <a:avLst/>
          </a:prstGeom>
          <a:noFill/>
        </p:spPr>
      </p:pic>
      <p:pic>
        <p:nvPicPr>
          <p:cNvPr id="14346" name="Picture 10" descr="Wifi - Free computer ico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3807" y="3180146"/>
            <a:ext cx="580572" cy="580572"/>
          </a:xfrm>
          <a:prstGeom prst="rect">
            <a:avLst/>
          </a:prstGeom>
          <a:noFill/>
        </p:spPr>
      </p:pic>
      <p:pic>
        <p:nvPicPr>
          <p:cNvPr id="14350" name="Picture 14" descr="Back office - Free ico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8150" y="4125073"/>
            <a:ext cx="638629" cy="638629"/>
          </a:xfrm>
          <a:prstGeom prst="rect">
            <a:avLst/>
          </a:prstGeom>
          <a:noFill/>
        </p:spPr>
      </p:pic>
      <p:pic>
        <p:nvPicPr>
          <p:cNvPr id="14352" name="Picture 16" descr="Emergency Service Icon Person, Helpline, Error, Business PNG Transparent  Image and Clipart for Free Downloa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2664" y="5137747"/>
            <a:ext cx="624115" cy="624115"/>
          </a:xfrm>
          <a:prstGeom prst="rect">
            <a:avLst/>
          </a:prstGeom>
          <a:noFill/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xmlns="" id="{83AF5D11-3701-B469-E131-557ECBC38C31}"/>
              </a:ext>
            </a:extLst>
          </p:cNvPr>
          <p:cNvSpPr/>
          <p:nvPr/>
        </p:nvSpPr>
        <p:spPr>
          <a:xfrm>
            <a:off x="7901283" y="782639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38AC5B5C-820B-7C48-F1F5-3AB27293F98C}"/>
              </a:ext>
            </a:extLst>
          </p:cNvPr>
          <p:cNvSpPr/>
          <p:nvPr/>
        </p:nvSpPr>
        <p:spPr>
          <a:xfrm>
            <a:off x="7642019" y="757239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52DC597F-9DF9-A044-875A-B56549950CD0}"/>
              </a:ext>
            </a:extLst>
          </p:cNvPr>
          <p:cNvCxnSpPr/>
          <p:nvPr/>
        </p:nvCxnSpPr>
        <p:spPr>
          <a:xfrm>
            <a:off x="2201780" y="6522094"/>
            <a:ext cx="94996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logo (1)exordium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7289" y="6092696"/>
            <a:ext cx="1803400" cy="608758"/>
          </a:xfrm>
          <a:prstGeom prst="rect">
            <a:avLst/>
          </a:prstGeom>
        </p:spPr>
      </p:pic>
      <p:cxnSp>
        <p:nvCxnSpPr>
          <p:cNvPr id="78" name="Straight Connector 77"/>
          <p:cNvCxnSpPr>
            <a:stCxn id="60" idx="1"/>
            <a:endCxn id="60" idx="3"/>
          </p:cNvCxnSpPr>
          <p:nvPr/>
        </p:nvCxnSpPr>
        <p:spPr>
          <a:xfrm>
            <a:off x="3837852" y="839235"/>
            <a:ext cx="3642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79"/>
          <p:cNvSpPr/>
          <p:nvPr/>
        </p:nvSpPr>
        <p:spPr>
          <a:xfrm>
            <a:off x="3903408" y="5831046"/>
            <a:ext cx="388620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4279678" y="5868331"/>
            <a:ext cx="327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Comprehensive IT Services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Freeform: Shape 20">
            <a:extLst>
              <a:ext uri="{FF2B5EF4-FFF2-40B4-BE49-F238E27FC236}">
                <a16:creationId xmlns:a16="http://schemas.microsoft.com/office/drawing/2014/main" xmlns="" id="{CCED2D94-B503-1464-BCAA-90133992819A}"/>
              </a:ext>
            </a:extLst>
          </p:cNvPr>
          <p:cNvSpPr/>
          <p:nvPr/>
        </p:nvSpPr>
        <p:spPr>
          <a:xfrm>
            <a:off x="5823066" y="1421624"/>
            <a:ext cx="545867" cy="606105"/>
          </a:xfrm>
          <a:custGeom>
            <a:avLst/>
            <a:gdLst>
              <a:gd name="connsiteX0" fmla="*/ 727250 w 751277"/>
              <a:gd name="connsiteY0" fmla="*/ 432505 h 751277"/>
              <a:gd name="connsiteX1" fmla="*/ 432505 w 751277"/>
              <a:gd name="connsiteY1" fmla="*/ 727250 h 751277"/>
              <a:gd name="connsiteX2" fmla="*/ 318772 w 751277"/>
              <a:gd name="connsiteY2" fmla="*/ 727250 h 751277"/>
              <a:gd name="connsiteX3" fmla="*/ 24028 w 751277"/>
              <a:gd name="connsiteY3" fmla="*/ 432505 h 751277"/>
              <a:gd name="connsiteX4" fmla="*/ 24028 w 751277"/>
              <a:gd name="connsiteY4" fmla="*/ 318772 h 751277"/>
              <a:gd name="connsiteX5" fmla="*/ 318772 w 751277"/>
              <a:gd name="connsiteY5" fmla="*/ 24028 h 751277"/>
              <a:gd name="connsiteX6" fmla="*/ 432505 w 751277"/>
              <a:gd name="connsiteY6" fmla="*/ 24028 h 751277"/>
              <a:gd name="connsiteX7" fmla="*/ 727250 w 751277"/>
              <a:gd name="connsiteY7" fmla="*/ 318772 h 751277"/>
              <a:gd name="connsiteX8" fmla="*/ 727250 w 751277"/>
              <a:gd name="connsiteY8" fmla="*/ 432505 h 7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1277" h="751277">
                <a:moveTo>
                  <a:pt x="727250" y="432505"/>
                </a:moveTo>
                <a:lnTo>
                  <a:pt x="432505" y="727250"/>
                </a:lnTo>
                <a:cubicBezTo>
                  <a:pt x="400468" y="759287"/>
                  <a:pt x="349208" y="759287"/>
                  <a:pt x="318772" y="727250"/>
                </a:cubicBezTo>
                <a:lnTo>
                  <a:pt x="24028" y="432505"/>
                </a:lnTo>
                <a:cubicBezTo>
                  <a:pt x="-8009" y="400468"/>
                  <a:pt x="-8009" y="349208"/>
                  <a:pt x="24028" y="318772"/>
                </a:cubicBezTo>
                <a:lnTo>
                  <a:pt x="318772" y="24028"/>
                </a:lnTo>
                <a:cubicBezTo>
                  <a:pt x="350810" y="-8009"/>
                  <a:pt x="402070" y="-8009"/>
                  <a:pt x="432505" y="24028"/>
                </a:cubicBezTo>
                <a:lnTo>
                  <a:pt x="727250" y="318772"/>
                </a:lnTo>
                <a:cubicBezTo>
                  <a:pt x="759287" y="350810"/>
                  <a:pt x="759287" y="402070"/>
                  <a:pt x="727250" y="432505"/>
                </a:cubicBezTo>
                <a:close/>
              </a:path>
            </a:pathLst>
          </a:custGeom>
          <a:solidFill>
            <a:schemeClr val="accent1"/>
          </a:solidFill>
          <a:ln w="1600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itchFamily="2" charset="0"/>
              </a:rPr>
              <a:t>06</a:t>
            </a:r>
            <a:endParaRPr lang="en-IN" sz="2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519E103-AB33-4523-89F9-304A04AE0EB5}"/>
              </a:ext>
            </a:extLst>
          </p:cNvPr>
          <p:cNvSpPr txBox="1"/>
          <p:nvPr/>
        </p:nvSpPr>
        <p:spPr>
          <a:xfrm>
            <a:off x="7071067" y="1427388"/>
            <a:ext cx="501563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latin typeface="Montserrat" pitchFamily="2" charset="0"/>
              </a:rPr>
              <a:t>IT Infrastructure Projects </a:t>
            </a:r>
          </a:p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(</a:t>
            </a:r>
            <a:r>
              <a: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Technology Transformation and </a:t>
            </a:r>
            <a:endParaRPr lang="en-IN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I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Infrastructure </a:t>
            </a:r>
            <a:r>
              <a: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Migration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)</a:t>
            </a:r>
            <a:endParaRPr lang="en-US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</p:txBody>
      </p:sp>
      <p:pic>
        <p:nvPicPr>
          <p:cNvPr id="43012" name="Picture 4" descr="Infrastructure - Free business and finance icon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23380" y="1450832"/>
            <a:ext cx="547687" cy="547687"/>
          </a:xfrm>
          <a:prstGeom prst="rect">
            <a:avLst/>
          </a:prstGeom>
          <a:noFill/>
        </p:spPr>
      </p:pic>
      <p:sp>
        <p:nvSpPr>
          <p:cNvPr id="20" name="Freeform: Shape 64">
            <a:extLst>
              <a:ext uri="{FF2B5EF4-FFF2-40B4-BE49-F238E27FC236}">
                <a16:creationId xmlns:a16="http://schemas.microsoft.com/office/drawing/2014/main" xmlns="" id="{500524A0-D799-4253-444F-9A5847253887}"/>
              </a:ext>
            </a:extLst>
          </p:cNvPr>
          <p:cNvSpPr/>
          <p:nvPr/>
        </p:nvSpPr>
        <p:spPr>
          <a:xfrm>
            <a:off x="5823065" y="2272681"/>
            <a:ext cx="545867" cy="606105"/>
          </a:xfrm>
          <a:custGeom>
            <a:avLst/>
            <a:gdLst>
              <a:gd name="connsiteX0" fmla="*/ 727250 w 751277"/>
              <a:gd name="connsiteY0" fmla="*/ 432505 h 751277"/>
              <a:gd name="connsiteX1" fmla="*/ 432505 w 751277"/>
              <a:gd name="connsiteY1" fmla="*/ 727250 h 751277"/>
              <a:gd name="connsiteX2" fmla="*/ 318772 w 751277"/>
              <a:gd name="connsiteY2" fmla="*/ 727250 h 751277"/>
              <a:gd name="connsiteX3" fmla="*/ 24028 w 751277"/>
              <a:gd name="connsiteY3" fmla="*/ 432505 h 751277"/>
              <a:gd name="connsiteX4" fmla="*/ 24028 w 751277"/>
              <a:gd name="connsiteY4" fmla="*/ 318772 h 751277"/>
              <a:gd name="connsiteX5" fmla="*/ 318772 w 751277"/>
              <a:gd name="connsiteY5" fmla="*/ 24028 h 751277"/>
              <a:gd name="connsiteX6" fmla="*/ 432505 w 751277"/>
              <a:gd name="connsiteY6" fmla="*/ 24028 h 751277"/>
              <a:gd name="connsiteX7" fmla="*/ 727250 w 751277"/>
              <a:gd name="connsiteY7" fmla="*/ 318772 h 751277"/>
              <a:gd name="connsiteX8" fmla="*/ 727250 w 751277"/>
              <a:gd name="connsiteY8" fmla="*/ 432505 h 7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1277" h="751277">
                <a:moveTo>
                  <a:pt x="727250" y="432505"/>
                </a:moveTo>
                <a:lnTo>
                  <a:pt x="432505" y="727250"/>
                </a:lnTo>
                <a:cubicBezTo>
                  <a:pt x="400468" y="759287"/>
                  <a:pt x="349208" y="759287"/>
                  <a:pt x="318772" y="727250"/>
                </a:cubicBezTo>
                <a:lnTo>
                  <a:pt x="24028" y="432505"/>
                </a:lnTo>
                <a:cubicBezTo>
                  <a:pt x="-8009" y="400468"/>
                  <a:pt x="-8009" y="349208"/>
                  <a:pt x="24028" y="318772"/>
                </a:cubicBezTo>
                <a:lnTo>
                  <a:pt x="318772" y="24028"/>
                </a:lnTo>
                <a:cubicBezTo>
                  <a:pt x="350810" y="-8009"/>
                  <a:pt x="402070" y="-8009"/>
                  <a:pt x="432505" y="24028"/>
                </a:cubicBezTo>
                <a:lnTo>
                  <a:pt x="727250" y="318772"/>
                </a:lnTo>
                <a:cubicBezTo>
                  <a:pt x="759287" y="350810"/>
                  <a:pt x="759287" y="402070"/>
                  <a:pt x="727250" y="432505"/>
                </a:cubicBezTo>
                <a:close/>
              </a:path>
            </a:pathLst>
          </a:custGeom>
          <a:solidFill>
            <a:srgbClr val="00B050"/>
          </a:solidFill>
          <a:ln w="1600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itchFamily="2" charset="0"/>
              </a:rPr>
              <a:t>07</a:t>
            </a:r>
            <a:endParaRPr lang="en-IN" sz="2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3022" name="Picture 14" descr="Cyber Security Logo PNGs for Free Download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376958" y="2247111"/>
            <a:ext cx="1012825" cy="675217"/>
          </a:xfrm>
          <a:prstGeom prst="rect">
            <a:avLst/>
          </a:prstGeom>
          <a:noFill/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8C89649-3F98-4C5E-9A4C-DE2CE1C2D6E5}"/>
              </a:ext>
            </a:extLst>
          </p:cNvPr>
          <p:cNvSpPr txBox="1"/>
          <p:nvPr/>
        </p:nvSpPr>
        <p:spPr>
          <a:xfrm>
            <a:off x="6368932" y="2329572"/>
            <a:ext cx="634549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latin typeface="Montserrat" pitchFamily="2" charset="0"/>
              </a:rPr>
              <a:t>Advance Cyber Security</a:t>
            </a:r>
          </a:p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       (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Comprehensive Cyber </a:t>
            </a:r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Defence </a:t>
            </a:r>
          </a:p>
          <a:p>
            <a:pPr algn="ctr">
              <a:spcAft>
                <a:spcPts val="600"/>
              </a:spcAft>
            </a:pPr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)</a:t>
            </a:r>
            <a:endParaRPr lang="en-I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026" name="Picture 18" descr="Office 365 Icon SVG Vector &amp; PNG Free Download | UXWi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9370" y="3244556"/>
            <a:ext cx="508000" cy="508000"/>
          </a:xfrm>
          <a:prstGeom prst="rect">
            <a:avLst/>
          </a:prstGeom>
          <a:noFill/>
        </p:spPr>
      </p:pic>
      <p:sp>
        <p:nvSpPr>
          <p:cNvPr id="31" name="Freeform: Shape 42">
            <a:extLst>
              <a:ext uri="{FF2B5EF4-FFF2-40B4-BE49-F238E27FC236}">
                <a16:creationId xmlns:a16="http://schemas.microsoft.com/office/drawing/2014/main" xmlns="" id="{50984BD2-5782-1A05-5046-1714A1C2DA5C}"/>
              </a:ext>
            </a:extLst>
          </p:cNvPr>
          <p:cNvSpPr/>
          <p:nvPr/>
        </p:nvSpPr>
        <p:spPr>
          <a:xfrm>
            <a:off x="5831091" y="3167379"/>
            <a:ext cx="545867" cy="606105"/>
          </a:xfrm>
          <a:custGeom>
            <a:avLst/>
            <a:gdLst>
              <a:gd name="connsiteX0" fmla="*/ 727250 w 751277"/>
              <a:gd name="connsiteY0" fmla="*/ 432505 h 751277"/>
              <a:gd name="connsiteX1" fmla="*/ 432505 w 751277"/>
              <a:gd name="connsiteY1" fmla="*/ 727250 h 751277"/>
              <a:gd name="connsiteX2" fmla="*/ 318772 w 751277"/>
              <a:gd name="connsiteY2" fmla="*/ 727250 h 751277"/>
              <a:gd name="connsiteX3" fmla="*/ 24028 w 751277"/>
              <a:gd name="connsiteY3" fmla="*/ 432505 h 751277"/>
              <a:gd name="connsiteX4" fmla="*/ 24028 w 751277"/>
              <a:gd name="connsiteY4" fmla="*/ 318772 h 751277"/>
              <a:gd name="connsiteX5" fmla="*/ 318772 w 751277"/>
              <a:gd name="connsiteY5" fmla="*/ 24028 h 751277"/>
              <a:gd name="connsiteX6" fmla="*/ 432505 w 751277"/>
              <a:gd name="connsiteY6" fmla="*/ 24028 h 751277"/>
              <a:gd name="connsiteX7" fmla="*/ 727250 w 751277"/>
              <a:gd name="connsiteY7" fmla="*/ 318772 h 751277"/>
              <a:gd name="connsiteX8" fmla="*/ 727250 w 751277"/>
              <a:gd name="connsiteY8" fmla="*/ 432505 h 7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1277" h="751277">
                <a:moveTo>
                  <a:pt x="727250" y="432505"/>
                </a:moveTo>
                <a:lnTo>
                  <a:pt x="432505" y="727250"/>
                </a:lnTo>
                <a:cubicBezTo>
                  <a:pt x="400468" y="759287"/>
                  <a:pt x="349208" y="759287"/>
                  <a:pt x="318772" y="727250"/>
                </a:cubicBezTo>
                <a:lnTo>
                  <a:pt x="24028" y="432505"/>
                </a:lnTo>
                <a:cubicBezTo>
                  <a:pt x="-8009" y="400468"/>
                  <a:pt x="-8009" y="349208"/>
                  <a:pt x="24028" y="318772"/>
                </a:cubicBezTo>
                <a:lnTo>
                  <a:pt x="318772" y="24028"/>
                </a:lnTo>
                <a:cubicBezTo>
                  <a:pt x="350810" y="-8009"/>
                  <a:pt x="402070" y="-8009"/>
                  <a:pt x="432505" y="24028"/>
                </a:cubicBezTo>
                <a:lnTo>
                  <a:pt x="727250" y="318772"/>
                </a:lnTo>
                <a:cubicBezTo>
                  <a:pt x="759287" y="350810"/>
                  <a:pt x="759287" y="402070"/>
                  <a:pt x="727250" y="432505"/>
                </a:cubicBezTo>
                <a:close/>
              </a:path>
            </a:pathLst>
          </a:custGeom>
          <a:solidFill>
            <a:srgbClr val="C00000"/>
          </a:solidFill>
          <a:ln w="1600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itchFamily="2" charset="0"/>
              </a:rPr>
              <a:t>08</a:t>
            </a:r>
            <a:endParaRPr lang="en-IN" sz="2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D5186DB-B9E1-B301-6F92-870379D3A6EE}"/>
              </a:ext>
            </a:extLst>
          </p:cNvPr>
          <p:cNvSpPr txBox="1"/>
          <p:nvPr/>
        </p:nvSpPr>
        <p:spPr>
          <a:xfrm>
            <a:off x="6869793" y="3271223"/>
            <a:ext cx="562042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IN" sz="1600" b="1" dirty="0"/>
              <a:t>Microsoft 365 Administration </a:t>
            </a:r>
            <a:endParaRPr lang="en-IN" sz="1600" b="1" dirty="0" smtClean="0"/>
          </a:p>
          <a:p>
            <a:pPr algn="ctr">
              <a:spcAft>
                <a:spcPts val="600"/>
              </a:spcAft>
            </a:pPr>
            <a:r>
              <a:rPr lang="en-IN" sz="1600" b="1" dirty="0" smtClean="0"/>
              <a:t>&amp; </a:t>
            </a:r>
            <a:r>
              <a:rPr lang="en-IN" sz="1600" b="1" dirty="0"/>
              <a:t>Optimization</a:t>
            </a:r>
            <a:endParaRPr lang="en-US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</p:txBody>
      </p:sp>
      <p:sp>
        <p:nvSpPr>
          <p:cNvPr id="42" name="Freeform: Shape 86">
            <a:extLst>
              <a:ext uri="{FF2B5EF4-FFF2-40B4-BE49-F238E27FC236}">
                <a16:creationId xmlns:a16="http://schemas.microsoft.com/office/drawing/2014/main" xmlns="" id="{16E4C0F3-FB18-BB18-F01F-326A0E3F4DE4}"/>
              </a:ext>
            </a:extLst>
          </p:cNvPr>
          <p:cNvSpPr/>
          <p:nvPr/>
        </p:nvSpPr>
        <p:spPr>
          <a:xfrm>
            <a:off x="5846508" y="4108170"/>
            <a:ext cx="545867" cy="606105"/>
          </a:xfrm>
          <a:custGeom>
            <a:avLst/>
            <a:gdLst>
              <a:gd name="connsiteX0" fmla="*/ 727250 w 751277"/>
              <a:gd name="connsiteY0" fmla="*/ 432505 h 751277"/>
              <a:gd name="connsiteX1" fmla="*/ 432505 w 751277"/>
              <a:gd name="connsiteY1" fmla="*/ 727250 h 751277"/>
              <a:gd name="connsiteX2" fmla="*/ 318772 w 751277"/>
              <a:gd name="connsiteY2" fmla="*/ 727250 h 751277"/>
              <a:gd name="connsiteX3" fmla="*/ 24028 w 751277"/>
              <a:gd name="connsiteY3" fmla="*/ 432505 h 751277"/>
              <a:gd name="connsiteX4" fmla="*/ 24028 w 751277"/>
              <a:gd name="connsiteY4" fmla="*/ 318772 h 751277"/>
              <a:gd name="connsiteX5" fmla="*/ 318772 w 751277"/>
              <a:gd name="connsiteY5" fmla="*/ 24028 h 751277"/>
              <a:gd name="connsiteX6" fmla="*/ 432505 w 751277"/>
              <a:gd name="connsiteY6" fmla="*/ 24028 h 751277"/>
              <a:gd name="connsiteX7" fmla="*/ 727250 w 751277"/>
              <a:gd name="connsiteY7" fmla="*/ 318772 h 751277"/>
              <a:gd name="connsiteX8" fmla="*/ 727250 w 751277"/>
              <a:gd name="connsiteY8" fmla="*/ 432505 h 7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1277" h="751277">
                <a:moveTo>
                  <a:pt x="727250" y="432505"/>
                </a:moveTo>
                <a:lnTo>
                  <a:pt x="432505" y="727250"/>
                </a:lnTo>
                <a:cubicBezTo>
                  <a:pt x="400468" y="759287"/>
                  <a:pt x="349208" y="759287"/>
                  <a:pt x="318772" y="727250"/>
                </a:cubicBezTo>
                <a:lnTo>
                  <a:pt x="24028" y="432505"/>
                </a:lnTo>
                <a:cubicBezTo>
                  <a:pt x="-8009" y="400468"/>
                  <a:pt x="-8009" y="349208"/>
                  <a:pt x="24028" y="318772"/>
                </a:cubicBezTo>
                <a:lnTo>
                  <a:pt x="318772" y="24028"/>
                </a:lnTo>
                <a:cubicBezTo>
                  <a:pt x="350810" y="-8009"/>
                  <a:pt x="402070" y="-8009"/>
                  <a:pt x="432505" y="24028"/>
                </a:cubicBezTo>
                <a:lnTo>
                  <a:pt x="727250" y="318772"/>
                </a:lnTo>
                <a:cubicBezTo>
                  <a:pt x="759287" y="350810"/>
                  <a:pt x="759287" y="402070"/>
                  <a:pt x="727250" y="432505"/>
                </a:cubicBezTo>
                <a:close/>
              </a:path>
            </a:pathLst>
          </a:custGeom>
          <a:solidFill>
            <a:schemeClr val="accent4"/>
          </a:solidFill>
          <a:ln w="1600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itchFamily="2" charset="0"/>
              </a:rPr>
              <a:t>09</a:t>
            </a:r>
            <a:endParaRPr lang="en-IN" sz="2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3030" name="Picture 22" descr="Explained: IaaS vs PaaS vs Saa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02170" y="4153225"/>
            <a:ext cx="646219" cy="464352"/>
          </a:xfrm>
          <a:prstGeom prst="rect">
            <a:avLst/>
          </a:prstGeom>
          <a:noFill/>
        </p:spPr>
      </p:pic>
      <p:sp>
        <p:nvSpPr>
          <p:cNvPr id="43008" name="TextBox 43007">
            <a:extLst>
              <a:ext uri="{FF2B5EF4-FFF2-40B4-BE49-F238E27FC236}">
                <a16:creationId xmlns:a16="http://schemas.microsoft.com/office/drawing/2014/main" xmlns="" id="{02A9BB3D-C611-C69F-AF31-FE03B6A27145}"/>
              </a:ext>
            </a:extLst>
          </p:cNvPr>
          <p:cNvSpPr txBox="1"/>
          <p:nvPr/>
        </p:nvSpPr>
        <p:spPr>
          <a:xfrm>
            <a:off x="7217427" y="4095416"/>
            <a:ext cx="54318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latin typeface="Montserrat" pitchFamily="2" charset="0"/>
              </a:rPr>
              <a:t>Infrastructure as a Service (IaaS)</a:t>
            </a:r>
          </a:p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(Empowering Growth Through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Cloud-</a:t>
            </a:r>
          </a:p>
          <a:p>
            <a:pPr algn="ctr">
              <a:spcAft>
                <a:spcPts val="600"/>
              </a:spcAft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Based Infrastructure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sz="14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</p:txBody>
      </p:sp>
      <p:sp>
        <p:nvSpPr>
          <p:cNvPr id="43009" name="Freeform: Shape 86">
            <a:extLst>
              <a:ext uri="{FF2B5EF4-FFF2-40B4-BE49-F238E27FC236}">
                <a16:creationId xmlns:a16="http://schemas.microsoft.com/office/drawing/2014/main" xmlns="" id="{16E4C0F3-FB18-BB18-F01F-326A0E3F4DE4}"/>
              </a:ext>
            </a:extLst>
          </p:cNvPr>
          <p:cNvSpPr/>
          <p:nvPr/>
        </p:nvSpPr>
        <p:spPr>
          <a:xfrm>
            <a:off x="5846508" y="5127945"/>
            <a:ext cx="545867" cy="606105"/>
          </a:xfrm>
          <a:custGeom>
            <a:avLst/>
            <a:gdLst>
              <a:gd name="connsiteX0" fmla="*/ 727250 w 751277"/>
              <a:gd name="connsiteY0" fmla="*/ 432505 h 751277"/>
              <a:gd name="connsiteX1" fmla="*/ 432505 w 751277"/>
              <a:gd name="connsiteY1" fmla="*/ 727250 h 751277"/>
              <a:gd name="connsiteX2" fmla="*/ 318772 w 751277"/>
              <a:gd name="connsiteY2" fmla="*/ 727250 h 751277"/>
              <a:gd name="connsiteX3" fmla="*/ 24028 w 751277"/>
              <a:gd name="connsiteY3" fmla="*/ 432505 h 751277"/>
              <a:gd name="connsiteX4" fmla="*/ 24028 w 751277"/>
              <a:gd name="connsiteY4" fmla="*/ 318772 h 751277"/>
              <a:gd name="connsiteX5" fmla="*/ 318772 w 751277"/>
              <a:gd name="connsiteY5" fmla="*/ 24028 h 751277"/>
              <a:gd name="connsiteX6" fmla="*/ 432505 w 751277"/>
              <a:gd name="connsiteY6" fmla="*/ 24028 h 751277"/>
              <a:gd name="connsiteX7" fmla="*/ 727250 w 751277"/>
              <a:gd name="connsiteY7" fmla="*/ 318772 h 751277"/>
              <a:gd name="connsiteX8" fmla="*/ 727250 w 751277"/>
              <a:gd name="connsiteY8" fmla="*/ 432505 h 7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1277" h="751277">
                <a:moveTo>
                  <a:pt x="727250" y="432505"/>
                </a:moveTo>
                <a:lnTo>
                  <a:pt x="432505" y="727250"/>
                </a:lnTo>
                <a:cubicBezTo>
                  <a:pt x="400468" y="759287"/>
                  <a:pt x="349208" y="759287"/>
                  <a:pt x="318772" y="727250"/>
                </a:cubicBezTo>
                <a:lnTo>
                  <a:pt x="24028" y="432505"/>
                </a:lnTo>
                <a:cubicBezTo>
                  <a:pt x="-8009" y="400468"/>
                  <a:pt x="-8009" y="349208"/>
                  <a:pt x="24028" y="318772"/>
                </a:cubicBezTo>
                <a:lnTo>
                  <a:pt x="318772" y="24028"/>
                </a:lnTo>
                <a:cubicBezTo>
                  <a:pt x="350810" y="-8009"/>
                  <a:pt x="402070" y="-8009"/>
                  <a:pt x="432505" y="24028"/>
                </a:cubicBezTo>
                <a:lnTo>
                  <a:pt x="727250" y="318772"/>
                </a:lnTo>
                <a:cubicBezTo>
                  <a:pt x="759287" y="350810"/>
                  <a:pt x="759287" y="402070"/>
                  <a:pt x="727250" y="432505"/>
                </a:cubicBezTo>
                <a:close/>
              </a:path>
            </a:pathLst>
          </a:custGeom>
          <a:solidFill>
            <a:srgbClr val="7030A0"/>
          </a:solidFill>
          <a:ln w="1600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ontserrat" pitchFamily="2" charset="0"/>
              </a:rPr>
              <a:t>10</a:t>
            </a:r>
            <a:endParaRPr lang="en-IN" sz="2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3010" name="Picture 16" descr="Emergency Service Icon Person, Helpline, Error, Business PNG Transparent  Image and Clipart for Free Downloa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2170" y="5049629"/>
            <a:ext cx="624115" cy="624115"/>
          </a:xfrm>
          <a:prstGeom prst="rect">
            <a:avLst/>
          </a:prstGeom>
          <a:noFill/>
        </p:spPr>
      </p:pic>
      <p:sp>
        <p:nvSpPr>
          <p:cNvPr id="43013" name="TextBox 43012">
            <a:extLst>
              <a:ext uri="{FF2B5EF4-FFF2-40B4-BE49-F238E27FC236}">
                <a16:creationId xmlns:a16="http://schemas.microsoft.com/office/drawing/2014/main" xmlns="" id="{2249493B-DAE1-5050-21A5-865A46FE2772}"/>
              </a:ext>
            </a:extLst>
          </p:cNvPr>
          <p:cNvSpPr txBox="1"/>
          <p:nvPr/>
        </p:nvSpPr>
        <p:spPr>
          <a:xfrm>
            <a:off x="8035539" y="5152251"/>
            <a:ext cx="32918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 </a:t>
            </a:r>
            <a:r>
              <a:rPr lang="en-US" sz="1600" b="1" dirty="0">
                <a:latin typeface="Montserrat" pitchFamily="2" charset="0"/>
              </a:rPr>
              <a:t>24/7 remote IT helpdesk</a:t>
            </a: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(</a:t>
            </a:r>
            <a:r>
              <a:rPr lang="en-I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Reliable IT Help- Anytime, Anywhere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)</a:t>
            </a:r>
            <a:endParaRPr lang="en-I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635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2DC597F-9DF9-A044-875A-B56549950CD0}"/>
              </a:ext>
            </a:extLst>
          </p:cNvPr>
          <p:cNvCxnSpPr/>
          <p:nvPr/>
        </p:nvCxnSpPr>
        <p:spPr>
          <a:xfrm>
            <a:off x="2201780" y="6522094"/>
            <a:ext cx="94996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 (1)exordiu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289" y="6092696"/>
            <a:ext cx="1803400" cy="608758"/>
          </a:xfrm>
          <a:prstGeom prst="rect">
            <a:avLst/>
          </a:prstGeom>
        </p:spPr>
      </p:pic>
      <p:sp>
        <p:nvSpPr>
          <p:cNvPr id="46082" name="AutoShape 2" descr="https://networklookout.com/img/employee-monitorin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AutoShape 4" descr="https://networklookout.com/img/employee-monitorin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" name="Picture 35" descr="Key-Components-of-Back-Office-Operations-1024x576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3957" y="593693"/>
            <a:ext cx="3365336" cy="487680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4861942" y="140612"/>
            <a:ext cx="59843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Bahnschrift" pitchFamily="34" charset="0"/>
              </a:rPr>
              <a:t>Market Challenges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3D69482F-A2D0-2368-5B94-9F432777B8AA}"/>
              </a:ext>
            </a:extLst>
          </p:cNvPr>
          <p:cNvCxnSpPr>
            <a:cxnSpLocks/>
          </p:cNvCxnSpPr>
          <p:nvPr/>
        </p:nvCxnSpPr>
        <p:spPr>
          <a:xfrm flipV="1">
            <a:off x="4974743" y="1021408"/>
            <a:ext cx="5600391" cy="164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83AF5D11-3701-B469-E131-557ECBC38C31}"/>
              </a:ext>
            </a:extLst>
          </p:cNvPr>
          <p:cNvSpPr/>
          <p:nvPr/>
        </p:nvSpPr>
        <p:spPr>
          <a:xfrm>
            <a:off x="10825664" y="96996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38AC5B5C-820B-7C48-F1F5-3AB27293F98C}"/>
              </a:ext>
            </a:extLst>
          </p:cNvPr>
          <p:cNvSpPr/>
          <p:nvPr/>
        </p:nvSpPr>
        <p:spPr>
          <a:xfrm>
            <a:off x="10609103" y="934779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5724687" y="1322246"/>
            <a:ext cx="5529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 Legacy systems </a:t>
            </a:r>
            <a:r>
              <a:rPr lang="en-US" sz="1400" dirty="0"/>
              <a:t>create technical debt, security risk, and market   disadvantage. Modernization Cyber security threats is not optional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43335" y="2163884"/>
            <a:ext cx="4848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  Cyber security threats</a:t>
            </a:r>
            <a:r>
              <a:rPr lang="en-US" sz="1400" dirty="0"/>
              <a:t> cost businesses billions annually.</a:t>
            </a:r>
            <a:endParaRPr lang="en-US" sz="1400" b="1" dirty="0"/>
          </a:p>
        </p:txBody>
      </p:sp>
      <p:sp>
        <p:nvSpPr>
          <p:cNvPr id="60" name="Rectangle 59"/>
          <p:cNvSpPr/>
          <p:nvPr/>
        </p:nvSpPr>
        <p:spPr>
          <a:xfrm>
            <a:off x="5643334" y="2931594"/>
            <a:ext cx="5529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  Scalability issues</a:t>
            </a:r>
            <a:r>
              <a:rPr lang="en-US" sz="1400" dirty="0"/>
              <a:t> hinder growth and innovation.</a:t>
            </a:r>
          </a:p>
        </p:txBody>
      </p:sp>
      <p:pic>
        <p:nvPicPr>
          <p:cNvPr id="46086" name="Picture 6" descr="Legacy system - Free networking ico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966895" y="1205478"/>
            <a:ext cx="448356" cy="448356"/>
          </a:xfrm>
          <a:prstGeom prst="rect">
            <a:avLst/>
          </a:prstGeom>
          <a:noFill/>
        </p:spPr>
      </p:pic>
      <p:pic>
        <p:nvPicPr>
          <p:cNvPr id="46088" name="Picture 8" descr="Cyber threat - Free security ico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6895" y="2035415"/>
            <a:ext cx="559254" cy="559254"/>
          </a:xfrm>
          <a:prstGeom prst="rect">
            <a:avLst/>
          </a:prstGeom>
          <a:noFill/>
        </p:spPr>
      </p:pic>
      <p:pic>
        <p:nvPicPr>
          <p:cNvPr id="46090" name="Picture 10" descr="Download Free Scalable Icons in PNG &amp; SV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564" y="2874607"/>
            <a:ext cx="526596" cy="52659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26949F-78C3-4C29-D740-1CA48ACD5A1F}"/>
              </a:ext>
            </a:extLst>
          </p:cNvPr>
          <p:cNvSpPr txBox="1"/>
          <p:nvPr/>
        </p:nvSpPr>
        <p:spPr>
          <a:xfrm>
            <a:off x="5643335" y="3640578"/>
            <a:ext cx="5833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  Outdated IT systems</a:t>
            </a:r>
            <a:r>
              <a:rPr lang="en-US" sz="1400" dirty="0"/>
              <a:t> reduce productivity and increase downtime.</a:t>
            </a:r>
          </a:p>
        </p:txBody>
      </p:sp>
      <p:pic>
        <p:nvPicPr>
          <p:cNvPr id="2050" name="Picture 2" descr="Outdated - Free computer icons">
            <a:extLst>
              <a:ext uri="{FF2B5EF4-FFF2-40B4-BE49-F238E27FC236}">
                <a16:creationId xmlns:a16="http://schemas.microsoft.com/office/drawing/2014/main" xmlns="" id="{6CB84B11-E846-2039-65CE-C9BA0771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59544" y="3616592"/>
            <a:ext cx="484238" cy="48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peration - Free business and finance icons">
            <a:extLst>
              <a:ext uri="{FF2B5EF4-FFF2-40B4-BE49-F238E27FC236}">
                <a16:creationId xmlns:a16="http://schemas.microsoft.com/office/drawing/2014/main" xmlns="" id="{D6C21BC1-2DDB-FB58-C777-E91D790CF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4743" y="4301433"/>
            <a:ext cx="526596" cy="52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2D8CC5-57FB-F784-40BF-745D637278A9}"/>
              </a:ext>
            </a:extLst>
          </p:cNvPr>
          <p:cNvSpPr txBox="1"/>
          <p:nvPr/>
        </p:nvSpPr>
        <p:spPr>
          <a:xfrm>
            <a:off x="5753715" y="4404493"/>
            <a:ext cx="60947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High operational costs</a:t>
            </a:r>
            <a:r>
              <a:rPr lang="en-US" sz="1400" dirty="0"/>
              <a:t> impact profitability</a:t>
            </a:r>
            <a:endParaRPr lang="en-IN" sz="1400" dirty="0"/>
          </a:p>
        </p:txBody>
      </p:sp>
      <p:pic>
        <p:nvPicPr>
          <p:cNvPr id="2058" name="Picture 10" descr="Data-Points Icons - Free SVG &amp; PNG Data-Points Images - Noun Project">
            <a:extLst>
              <a:ext uri="{FF2B5EF4-FFF2-40B4-BE49-F238E27FC236}">
                <a16:creationId xmlns:a16="http://schemas.microsoft.com/office/drawing/2014/main" xmlns="" id="{3D75AE76-0D9F-73C2-0A10-813E0DD80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6628" y="5095268"/>
            <a:ext cx="427154" cy="42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E55CF4-CFAE-C060-8AF4-E30DE70F40E1}"/>
              </a:ext>
            </a:extLst>
          </p:cNvPr>
          <p:cNvSpPr txBox="1"/>
          <p:nvPr/>
        </p:nvSpPr>
        <p:spPr>
          <a:xfrm>
            <a:off x="5739201" y="5056077"/>
            <a:ext cx="60947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Data Point </a:t>
            </a:r>
            <a:r>
              <a:rPr lang="en-US" sz="1400" dirty="0"/>
              <a:t>“Global cybercrime damages projected to reach $10.5 trillion annually by 2025.”</a:t>
            </a:r>
            <a:endParaRPr lang="en-IN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3DE7104-4E66-CB07-1396-D3F32C217A22}"/>
              </a:ext>
            </a:extLst>
          </p:cNvPr>
          <p:cNvSpPr txBox="1"/>
          <p:nvPr/>
        </p:nvSpPr>
        <p:spPr>
          <a:xfrm>
            <a:off x="5739201" y="5813110"/>
            <a:ext cx="60947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Story Angle</a:t>
            </a:r>
            <a:r>
              <a:rPr lang="en-US" sz="1400" dirty="0"/>
              <a:t> “Technology should enable growth, not create roadblocks.”</a:t>
            </a:r>
            <a:endParaRPr lang="en-IN" sz="1400" dirty="0"/>
          </a:p>
        </p:txBody>
      </p:sp>
      <p:pic>
        <p:nvPicPr>
          <p:cNvPr id="2066" name="Picture 18" descr="Story telling - Free professions and jobs icons">
            <a:extLst>
              <a:ext uri="{FF2B5EF4-FFF2-40B4-BE49-F238E27FC236}">
                <a16:creationId xmlns:a16="http://schemas.microsoft.com/office/drawing/2014/main" xmlns="" id="{D0422C99-638B-10F2-8E65-81478EB3D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2905" y="5749448"/>
            <a:ext cx="435100" cy="43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465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Pain point Generic Flat icon | Freepik">
            <a:extLst>
              <a:ext uri="{FF2B5EF4-FFF2-40B4-BE49-F238E27FC236}">
                <a16:creationId xmlns:a16="http://schemas.microsoft.com/office/drawing/2014/main" xmlns="" id="{060E8D4C-0973-92A0-C7AE-155F6C234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57087" y="2019301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2DC597F-9DF9-A044-875A-B56549950CD0}"/>
              </a:ext>
            </a:extLst>
          </p:cNvPr>
          <p:cNvCxnSpPr/>
          <p:nvPr/>
        </p:nvCxnSpPr>
        <p:spPr>
          <a:xfrm>
            <a:off x="2201780" y="6522094"/>
            <a:ext cx="94996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420132" y="1297214"/>
            <a:ext cx="2207260" cy="22326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n w="18415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858532" y="1314359"/>
            <a:ext cx="2207260" cy="22326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342652" y="1344839"/>
            <a:ext cx="2207260" cy="22326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58232" y="3804194"/>
            <a:ext cx="2207260" cy="22326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896632" y="3821339"/>
            <a:ext cx="2207260" cy="22326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380752" y="3851819"/>
            <a:ext cx="2207260" cy="22326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3" name="Picture 22" descr="Layer 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172" y="3008015"/>
            <a:ext cx="3517828" cy="348680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793092" y="379871"/>
            <a:ext cx="5089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Bahnschrift" pitchFamily="34" charset="0"/>
              </a:rPr>
              <a:t>Customer Impact zones</a:t>
            </a:r>
          </a:p>
        </p:txBody>
      </p:sp>
      <p:pic>
        <p:nvPicPr>
          <p:cNvPr id="27" name="Picture 26" descr="logo (1)exordiu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289" y="6092696"/>
            <a:ext cx="1803400" cy="60875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535756" y="2074865"/>
            <a:ext cx="2074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Complex IT &amp; </a:t>
            </a:r>
          </a:p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Vendor Landscape:</a:t>
            </a:r>
          </a:p>
          <a:p>
            <a:pPr algn="ctr"/>
            <a:endParaRPr lang="en-US" sz="1600" b="1" dirty="0"/>
          </a:p>
        </p:txBody>
      </p:sp>
      <p:pic>
        <p:nvPicPr>
          <p:cNvPr id="15364" name="Picture 4" descr="Vendor Management Icon Stock Illustrations – 921 Vendor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7730" y="1423035"/>
            <a:ext cx="666750" cy="66675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1521572" y="2665764"/>
            <a:ext cx="24918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Multiple vendors for telecom, </a:t>
            </a:r>
          </a:p>
          <a:p>
            <a:r>
              <a:rPr lang="en-US" sz="1100" dirty="0"/>
              <a:t>IT, and security- Exordium </a:t>
            </a:r>
          </a:p>
          <a:p>
            <a:r>
              <a:rPr lang="en-US" sz="1100" dirty="0"/>
              <a:t>simplifies and integrates.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06154" y="2086273"/>
            <a:ext cx="25408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Security Risks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>
          <a:xfrm>
            <a:off x="4026219" y="2407400"/>
            <a:ext cx="221456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Proactive cyber security solutions, including zero trust and ransom ware protection, safeguard your data and communications.</a:t>
            </a:r>
          </a:p>
        </p:txBody>
      </p:sp>
      <p:pic>
        <p:nvPicPr>
          <p:cNvPr id="15366" name="Picture 6" descr="Risk - Free security ico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27562" y="1495426"/>
            <a:ext cx="515938" cy="515938"/>
          </a:xfrm>
          <a:prstGeom prst="rect">
            <a:avLst/>
          </a:prstGeom>
          <a:noFill/>
        </p:spPr>
      </p:pic>
      <p:sp>
        <p:nvSpPr>
          <p:cNvPr id="33" name="Rectangle 32"/>
          <p:cNvSpPr/>
          <p:nvPr/>
        </p:nvSpPr>
        <p:spPr>
          <a:xfrm>
            <a:off x="6372532" y="2120384"/>
            <a:ext cx="2100255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Operational Burden</a:t>
            </a:r>
            <a:endParaRPr lang="en-US" sz="1600" b="1" dirty="0"/>
          </a:p>
        </p:txBody>
      </p:sp>
      <p:sp>
        <p:nvSpPr>
          <p:cNvPr id="34" name="Rectangle 33"/>
          <p:cNvSpPr/>
          <p:nvPr/>
        </p:nvSpPr>
        <p:spPr>
          <a:xfrm>
            <a:off x="6365876" y="2472035"/>
            <a:ext cx="21145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Streamlined back-office processes (HR, accounting) free up resources for core business priorities.</a:t>
            </a:r>
          </a:p>
        </p:txBody>
      </p:sp>
      <p:pic>
        <p:nvPicPr>
          <p:cNvPr id="39" name="Picture 38" descr="heavy-burden-icon-logo-sign-outline-vecto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785" y="1539240"/>
            <a:ext cx="393635" cy="561650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513211" y="4647107"/>
            <a:ext cx="2079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Scalability:</a:t>
            </a:r>
            <a:endParaRPr lang="en-US" sz="1600" b="1" dirty="0"/>
          </a:p>
        </p:txBody>
      </p:sp>
      <p:sp>
        <p:nvSpPr>
          <p:cNvPr id="41" name="Rectangle 40"/>
          <p:cNvSpPr/>
          <p:nvPr/>
        </p:nvSpPr>
        <p:spPr>
          <a:xfrm>
            <a:off x="1575249" y="5086100"/>
            <a:ext cx="20257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Scalable infrastructure and cloud solutions support your organization's growth..</a:t>
            </a:r>
          </a:p>
        </p:txBody>
      </p:sp>
      <p:pic>
        <p:nvPicPr>
          <p:cNvPr id="15376" name="Picture 16" descr="Download Free Scalable Icons in PNG &amp; SV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86678" y="3928685"/>
            <a:ext cx="742640" cy="742640"/>
          </a:xfrm>
          <a:prstGeom prst="rect">
            <a:avLst/>
          </a:prstGeom>
          <a:noFill/>
        </p:spPr>
      </p:pic>
      <p:sp>
        <p:nvSpPr>
          <p:cNvPr id="44" name="Rectangle 43"/>
          <p:cNvSpPr/>
          <p:nvPr/>
        </p:nvSpPr>
        <p:spPr>
          <a:xfrm>
            <a:off x="4013401" y="4646137"/>
            <a:ext cx="1851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Critical Services:</a:t>
            </a:r>
            <a:endParaRPr lang="en-US" sz="1600" b="1" dirty="0"/>
          </a:p>
        </p:txBody>
      </p:sp>
      <p:sp>
        <p:nvSpPr>
          <p:cNvPr id="45" name="Rectangle 44"/>
          <p:cNvSpPr/>
          <p:nvPr/>
        </p:nvSpPr>
        <p:spPr>
          <a:xfrm>
            <a:off x="4027642" y="5091334"/>
            <a:ext cx="222885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Reliable technology ensures high uptime for emergency systems and nurse calls.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13444" y="5160452"/>
            <a:ext cx="222885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Expert support for smooth migrations during mergers and upgrades.</a:t>
            </a:r>
          </a:p>
        </p:txBody>
      </p:sp>
      <p:pic>
        <p:nvPicPr>
          <p:cNvPr id="15380" name="Picture 20" descr="1,700+ Nurse Call Stock Illustrations, Royalty-Free Vector Graphics &amp; Clip  Art - iStock | Nurse call center, Nurse call button, Nurse call syste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00575" y="3935412"/>
            <a:ext cx="708025" cy="708025"/>
          </a:xfrm>
          <a:prstGeom prst="rect">
            <a:avLst/>
          </a:prstGeom>
          <a:noFill/>
        </p:spPr>
      </p:pic>
      <p:pic>
        <p:nvPicPr>
          <p:cNvPr id="15382" name="Picture 22" descr="Transitions Icon Stock Illustrations – 2,692 Transitions Icon Stock  Illustrations, Vectors &amp; Clipart - Dreamstim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03459" y="3828907"/>
            <a:ext cx="1010241" cy="1010241"/>
          </a:xfrm>
          <a:prstGeom prst="rect">
            <a:avLst/>
          </a:prstGeom>
          <a:noFill/>
        </p:spPr>
      </p:pic>
      <p:sp>
        <p:nvSpPr>
          <p:cNvPr id="49" name="Rectangle 48"/>
          <p:cNvSpPr/>
          <p:nvPr/>
        </p:nvSpPr>
        <p:spPr>
          <a:xfrm>
            <a:off x="6806739" y="4618069"/>
            <a:ext cx="13764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Technology </a:t>
            </a:r>
            <a:endParaRPr lang="te-IN" sz="1600" b="1" dirty="0">
              <a:ln w="18415" cmpd="sng">
                <a:noFill/>
                <a:prstDash val="solid"/>
              </a:ln>
            </a:endParaRPr>
          </a:p>
          <a:p>
            <a:pPr algn="ctr"/>
            <a:r>
              <a:rPr lang="en-US" sz="1600" b="1" dirty="0">
                <a:ln w="18415" cmpd="sng">
                  <a:noFill/>
                  <a:prstDash val="solid"/>
                </a:ln>
              </a:rPr>
              <a:t>Transitions:</a:t>
            </a:r>
            <a:endParaRPr lang="en-US" sz="1600" b="1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83AF5D11-3701-B469-E131-557ECBC38C31}"/>
              </a:ext>
            </a:extLst>
          </p:cNvPr>
          <p:cNvSpPr/>
          <p:nvPr/>
        </p:nvSpPr>
        <p:spPr>
          <a:xfrm>
            <a:off x="7645873" y="961724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38AC5B5C-820B-7C48-F1F5-3AB27293F98C}"/>
              </a:ext>
            </a:extLst>
          </p:cNvPr>
          <p:cNvSpPr/>
          <p:nvPr/>
        </p:nvSpPr>
        <p:spPr>
          <a:xfrm>
            <a:off x="7425534" y="936324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cxnSp>
        <p:nvCxnSpPr>
          <p:cNvPr id="38" name="Straight Connector 37"/>
          <p:cNvCxnSpPr>
            <a:stCxn id="55" idx="2"/>
          </p:cNvCxnSpPr>
          <p:nvPr/>
        </p:nvCxnSpPr>
        <p:spPr>
          <a:xfrm rot="10800000" flipV="1">
            <a:off x="2975430" y="1044273"/>
            <a:ext cx="4450105" cy="7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4650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Oval 73">
            <a:extLst>
              <a:ext uri="{FF2B5EF4-FFF2-40B4-BE49-F238E27FC236}">
                <a16:creationId xmlns:a16="http://schemas.microsoft.com/office/drawing/2014/main" xmlns="" id="{D4CBEC25-8AE5-4609-A8A1-EE01BC27EEDF}"/>
              </a:ext>
            </a:extLst>
          </p:cNvPr>
          <p:cNvSpPr/>
          <p:nvPr/>
        </p:nvSpPr>
        <p:spPr>
          <a:xfrm>
            <a:off x="228971" y="1529496"/>
            <a:ext cx="4819650" cy="4705351"/>
          </a:xfrm>
          <a:prstGeom prst="ellips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60916CFB-AFF8-4FBD-8CAF-14A8F4A22B0C}"/>
              </a:ext>
            </a:extLst>
          </p:cNvPr>
          <p:cNvSpPr/>
          <p:nvPr/>
        </p:nvSpPr>
        <p:spPr>
          <a:xfrm>
            <a:off x="5685972" y="2031863"/>
            <a:ext cx="51312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/>
              <a:t>Cost Optimization </a:t>
            </a:r>
            <a:r>
              <a:rPr lang="en-US" sz="1400" dirty="0"/>
              <a:t>is a continuous discipline to reduce expenses while improving operational efficiency and service quality.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F73CF447-3CE4-4307-8E1A-7F6985D055C8}"/>
              </a:ext>
            </a:extLst>
          </p:cNvPr>
          <p:cNvSpPr/>
          <p:nvPr/>
        </p:nvSpPr>
        <p:spPr>
          <a:xfrm>
            <a:off x="5648632" y="3076766"/>
            <a:ext cx="645241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/>
              <a:t>Enhanced Security </a:t>
            </a:r>
            <a:r>
              <a:rPr lang="en-US" sz="1400" dirty="0"/>
              <a:t>refers to implementing advanced safeguards to protect people, data, systems, and infrastructure from evolving threats.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4D8FA549-E91A-48D7-88BF-4898A90798C2}"/>
              </a:ext>
            </a:extLst>
          </p:cNvPr>
          <p:cNvSpPr/>
          <p:nvPr/>
        </p:nvSpPr>
        <p:spPr>
          <a:xfrm>
            <a:off x="5648632" y="3987952"/>
            <a:ext cx="27643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/>
              <a:t> Business Continuity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359317B8-CD12-4467-AF2E-FFE2C245E906}"/>
              </a:ext>
            </a:extLst>
          </p:cNvPr>
          <p:cNvSpPr/>
          <p:nvPr/>
        </p:nvSpPr>
        <p:spPr>
          <a:xfrm>
            <a:off x="6008914" y="4328291"/>
            <a:ext cx="58670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Ensuring Stability • Minimizing Disruption • Protecting Operations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3AB97089-C9AE-498B-BFDE-C1833BC7F35E}"/>
              </a:ext>
            </a:extLst>
          </p:cNvPr>
          <p:cNvSpPr/>
          <p:nvPr/>
        </p:nvSpPr>
        <p:spPr>
          <a:xfrm>
            <a:off x="583646" y="2933933"/>
            <a:ext cx="42872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5400" i="1" dirty="0">
                <a:solidFill>
                  <a:schemeClr val="bg1"/>
                </a:solidFill>
              </a:rPr>
              <a:t>Why Choose Exordium?</a:t>
            </a:r>
            <a:endParaRPr lang="en-US" sz="5400" b="1" dirty="0">
              <a:solidFill>
                <a:schemeClr val="bg1"/>
              </a:solidFill>
              <a:latin typeface="Bahnschrift" pitchFamily="34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52DC597F-9DF9-A044-875A-B56549950CD0}"/>
              </a:ext>
            </a:extLst>
          </p:cNvPr>
          <p:cNvCxnSpPr/>
          <p:nvPr/>
        </p:nvCxnSpPr>
        <p:spPr>
          <a:xfrm>
            <a:off x="2201780" y="6522094"/>
            <a:ext cx="94996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75" descr="logo (1)exordiu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289" y="6092696"/>
            <a:ext cx="1803400" cy="6087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08D07EE-9C9F-7142-F24D-FB3173482189}"/>
              </a:ext>
            </a:extLst>
          </p:cNvPr>
          <p:cNvSpPr txBox="1"/>
          <p:nvPr/>
        </p:nvSpPr>
        <p:spPr>
          <a:xfrm>
            <a:off x="5685971" y="4965229"/>
            <a:ext cx="61550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/>
              <a:t>Achieve</a:t>
            </a:r>
            <a:r>
              <a:rPr lang="en-US" sz="1400" dirty="0"/>
              <a:t> </a:t>
            </a:r>
            <a:r>
              <a:rPr lang="en-US" sz="1400" b="1" dirty="0"/>
              <a:t>99.9% uptime</a:t>
            </a:r>
            <a:r>
              <a:rPr lang="en-US" sz="1400" dirty="0"/>
              <a:t> with managed services</a:t>
            </a:r>
            <a:endParaRPr lang="en-IN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FAC2C8-4F4F-5346-389C-8795438BDB5C}"/>
              </a:ext>
            </a:extLst>
          </p:cNvPr>
          <p:cNvSpPr txBox="1"/>
          <p:nvPr/>
        </p:nvSpPr>
        <p:spPr>
          <a:xfrm>
            <a:off x="3373529" y="328300"/>
            <a:ext cx="73145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b="1" dirty="0">
                <a:solidFill>
                  <a:schemeClr val="accent4"/>
                </a:solidFill>
              </a:rPr>
              <a:t>Comprehensive Benefits</a:t>
            </a:r>
            <a:endParaRPr lang="en-IN" sz="3200" dirty="0">
              <a:solidFill>
                <a:schemeClr val="accent4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E89551B-6FA6-3D0F-0FF6-ACEFF49BCE75}"/>
              </a:ext>
            </a:extLst>
          </p:cNvPr>
          <p:cNvCxnSpPr>
            <a:cxnSpLocks/>
          </p:cNvCxnSpPr>
          <p:nvPr/>
        </p:nvCxnSpPr>
        <p:spPr>
          <a:xfrm flipV="1">
            <a:off x="3401347" y="896026"/>
            <a:ext cx="4868911" cy="69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413327A8-F659-18C9-C6DB-B4E9ED6BB0E3}"/>
              </a:ext>
            </a:extLst>
          </p:cNvPr>
          <p:cNvSpPr/>
          <p:nvPr/>
        </p:nvSpPr>
        <p:spPr>
          <a:xfrm>
            <a:off x="8402110" y="797289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F7033BF6-4A37-C802-67FE-297CD333FD6F}"/>
              </a:ext>
            </a:extLst>
          </p:cNvPr>
          <p:cNvSpPr/>
          <p:nvPr/>
        </p:nvSpPr>
        <p:spPr>
          <a:xfrm>
            <a:off x="8597240" y="828392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FCD2212-8890-2A44-7AA2-37F7B5D85843}"/>
              </a:ext>
            </a:extLst>
          </p:cNvPr>
          <p:cNvSpPr txBox="1"/>
          <p:nvPr/>
        </p:nvSpPr>
        <p:spPr>
          <a:xfrm>
            <a:off x="1442073" y="1058456"/>
            <a:ext cx="9404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We deliver outcomes you can actually quantify, reduced downtime, faster deployments, higher ROI, improved security posture.</a:t>
            </a:r>
          </a:p>
        </p:txBody>
      </p:sp>
    </p:spTree>
    <p:extLst>
      <p:ext uri="{BB962C8B-B14F-4D97-AF65-F5344CB8AC3E}">
        <p14:creationId xmlns:p14="http://schemas.microsoft.com/office/powerpoint/2010/main" xmlns="" val="299263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52DC597F-9DF9-A044-875A-B56549950CD0}"/>
              </a:ext>
            </a:extLst>
          </p:cNvPr>
          <p:cNvCxnSpPr/>
          <p:nvPr/>
        </p:nvCxnSpPr>
        <p:spPr>
          <a:xfrm>
            <a:off x="2201780" y="6522094"/>
            <a:ext cx="94996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75" descr="logo (1)exordiu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289" y="6092696"/>
            <a:ext cx="1803400" cy="60875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384246" y="225202"/>
            <a:ext cx="2982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>
                <a:solidFill>
                  <a:srgbClr val="0070C0"/>
                </a:solidFill>
              </a:rPr>
              <a:t>Testimonials</a:t>
            </a:r>
            <a:endParaRPr lang="en-US" sz="3600" b="1" dirty="0">
              <a:solidFill>
                <a:srgbClr val="0070C0"/>
              </a:solidFill>
              <a:latin typeface="Bahnschrift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68989" y="1343841"/>
            <a:ext cx="48348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/>
              <a:t>What Our Clients Say</a:t>
            </a:r>
            <a:r>
              <a:rPr lang="en-IN" sz="2400" b="1" u="sng" dirty="0"/>
              <a:t>:</a:t>
            </a:r>
            <a:endParaRPr lang="en-US" sz="2400" b="1" u="sng" dirty="0">
              <a:latin typeface="Bahnschrift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F4246E5-D428-8F09-8660-F0030F6573A2}"/>
              </a:ext>
            </a:extLst>
          </p:cNvPr>
          <p:cNvSpPr txBox="1"/>
          <p:nvPr/>
        </p:nvSpPr>
        <p:spPr>
          <a:xfrm>
            <a:off x="1317893" y="2071343"/>
            <a:ext cx="971296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b="0" i="0" dirty="0" smtClean="0">
                <a:solidFill>
                  <a:srgbClr val="000000"/>
                </a:solidFill>
                <a:effectLst/>
                <a:latin typeface="+mj-lt"/>
              </a:rPr>
              <a:t>“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+mj-lt"/>
              </a:rPr>
              <a:t>I 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was involved in the selection of Exordium Networks to manage our computer system and could not be happier with their performance. They have far exceeded our expectations.</a:t>
            </a:r>
            <a:r>
              <a:rPr lang="en-US" dirty="0">
                <a:latin typeface="+mj-lt"/>
              </a:rPr>
              <a:t> There is no comparison to any of the companies that we previously used </a:t>
            </a:r>
          </a:p>
          <a:p>
            <a:endParaRPr lang="en-US" dirty="0">
              <a:latin typeface="Amanda Signature"/>
            </a:endParaRPr>
          </a:p>
          <a:p>
            <a:r>
              <a:rPr lang="en-IN" b="1" cap="all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Michael Stoller</a:t>
            </a:r>
            <a:endParaRPr lang="en-IN" b="1" dirty="0">
              <a:solidFill>
                <a:srgbClr val="0070C0"/>
              </a:solidFill>
              <a:ea typeface="Tahoma" pitchFamily="34" charset="0"/>
              <a:cs typeface="Tahoma" pitchFamily="34" charset="0"/>
            </a:endParaRPr>
          </a:p>
          <a:p>
            <a:pPr fontAlgn="base"/>
            <a:r>
              <a:rPr lang="en-IN" dirty="0">
                <a:latin typeface="+mj-lt"/>
              </a:rPr>
              <a:t>Managing Partner &amp; CEO, LCB Senior Living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5408C69-FE10-9902-1CC7-06AADF5611AD}"/>
              </a:ext>
            </a:extLst>
          </p:cNvPr>
          <p:cNvSpPr txBox="1"/>
          <p:nvPr/>
        </p:nvSpPr>
        <p:spPr>
          <a:xfrm>
            <a:off x="1317894" y="4034935"/>
            <a:ext cx="93894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0" i="0" dirty="0" smtClean="0">
                <a:solidFill>
                  <a:srgbClr val="000000"/>
                </a:solidFill>
                <a:effectLst/>
                <a:latin typeface="+mj-lt"/>
              </a:rPr>
              <a:t>“Over 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the past 13 years, I’ve had the privilege of working alongside Mohammed Khurrum, and his team at Exordium Networks. When I started at 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+mj-lt"/>
              </a:rPr>
              <a:t>Life Well, 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five years ago, I quickly recognized that we needed to make a shift from our existing provider to Exordium -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manda Signature"/>
            </a:endParaRPr>
          </a:p>
          <a:p>
            <a:r>
              <a:rPr lang="en-US" b="1" cap="all" dirty="0">
                <a:solidFill>
                  <a:srgbClr val="0070C0"/>
                </a:solidFill>
                <a:latin typeface="+mj-lt"/>
                <a:ea typeface="Tahoma" pitchFamily="34" charset="0"/>
                <a:cs typeface="Tahoma" pitchFamily="34" charset="0"/>
              </a:rPr>
              <a:t>Kimberly Erickson</a:t>
            </a:r>
            <a:endParaRPr lang="en-US" dirty="0">
              <a:solidFill>
                <a:srgbClr val="0070C0"/>
              </a:solidFill>
              <a:latin typeface="+mj-lt"/>
              <a:ea typeface="Tahoma" pitchFamily="34" charset="0"/>
              <a:cs typeface="Tahoma" pitchFamily="34" charset="0"/>
            </a:endParaRPr>
          </a:p>
          <a:p>
            <a:pPr fontAlgn="base"/>
            <a:r>
              <a:rPr lang="en-US" dirty="0">
                <a:latin typeface="+mj-lt"/>
              </a:rPr>
              <a:t>President &amp; Chief Operating Officer, </a:t>
            </a:r>
            <a:r>
              <a:rPr lang="en-US" dirty="0" smtClean="0">
                <a:latin typeface="+mj-lt"/>
              </a:rPr>
              <a:t>Life Well </a:t>
            </a:r>
            <a:r>
              <a:rPr lang="en-US" dirty="0">
                <a:latin typeface="+mj-lt"/>
              </a:rPr>
              <a:t>Senior Living</a:t>
            </a:r>
          </a:p>
          <a:p>
            <a:endParaRPr lang="en-IN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B097C2BA-F2DE-DB57-FC01-534A9E35D75C}"/>
              </a:ext>
            </a:extLst>
          </p:cNvPr>
          <p:cNvCxnSpPr>
            <a:cxnSpLocks/>
          </p:cNvCxnSpPr>
          <p:nvPr/>
        </p:nvCxnSpPr>
        <p:spPr>
          <a:xfrm flipV="1">
            <a:off x="4443385" y="780158"/>
            <a:ext cx="2827570" cy="83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EE73837B-6BC7-9DCE-3EBB-03382305299E}"/>
              </a:ext>
            </a:extLst>
          </p:cNvPr>
          <p:cNvSpPr/>
          <p:nvPr/>
        </p:nvSpPr>
        <p:spPr>
          <a:xfrm>
            <a:off x="7629158" y="691676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E338AE3D-686C-5F2B-F541-284AA5B4FC9D}"/>
              </a:ext>
            </a:extLst>
          </p:cNvPr>
          <p:cNvSpPr/>
          <p:nvPr/>
        </p:nvSpPr>
        <p:spPr>
          <a:xfrm>
            <a:off x="7425958" y="666276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pic>
        <p:nvPicPr>
          <p:cNvPr id="12290" name="Picture 2" descr="Download Client Testimonials - Client Testimonials Icon Png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5126" y="470420"/>
            <a:ext cx="2052932" cy="14701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2635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3099" y="150043"/>
            <a:ext cx="618964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Bahnschrift" pitchFamily="34" charset="0"/>
                <a:cs typeface="Arial" pitchFamily="34" charset="0"/>
              </a:rPr>
              <a:t>Why We Stand out</a:t>
            </a:r>
            <a:endParaRPr lang="ko-KR" altLang="en-US" sz="5400" dirty="0">
              <a:solidFill>
                <a:schemeClr val="bg1"/>
              </a:solidFill>
              <a:latin typeface="Bahnschrift" pitchFamily="34" charset="0"/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7262BF2A-6F03-42A7-8FCD-9B4425EC1D9D}"/>
              </a:ext>
            </a:extLst>
          </p:cNvPr>
          <p:cNvGrpSpPr/>
          <p:nvPr/>
        </p:nvGrpSpPr>
        <p:grpSpPr>
          <a:xfrm>
            <a:off x="4626162" y="3335603"/>
            <a:ext cx="5251076" cy="793363"/>
            <a:chOff x="6027067" y="1574253"/>
            <a:chExt cx="5251076" cy="79336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D319069D-B4F2-4D8A-A01F-E42FBE2B6305}"/>
                </a:ext>
              </a:extLst>
            </p:cNvPr>
            <p:cNvGrpSpPr/>
            <p:nvPr/>
          </p:nvGrpSpPr>
          <p:grpSpPr>
            <a:xfrm>
              <a:off x="6751979" y="1666120"/>
              <a:ext cx="4526164" cy="701496"/>
              <a:chOff x="6751979" y="1666120"/>
              <a:chExt cx="4526164" cy="70149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8886B730-D2CF-418A-9F4E-80676A8BB117}"/>
                  </a:ext>
                </a:extLst>
              </p:cNvPr>
              <p:cNvSpPr txBox="1"/>
              <p:nvPr/>
            </p:nvSpPr>
            <p:spPr>
              <a:xfrm>
                <a:off x="6770451" y="2090617"/>
                <a:ext cx="45076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B2BB5561-E297-4153-99F6-535280286ABF}"/>
                  </a:ext>
                </a:extLst>
              </p:cNvPr>
              <p:cNvSpPr txBox="1"/>
              <p:nvPr/>
            </p:nvSpPr>
            <p:spPr>
              <a:xfrm>
                <a:off x="6751979" y="1666120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endParaRPr lang="ko-KR" altLang="en-US" sz="27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FD65EED2-59FE-44DF-AE89-F153E1C28F64}"/>
                </a:ext>
              </a:extLst>
            </p:cNvPr>
            <p:cNvSpPr txBox="1"/>
            <p:nvPr/>
          </p:nvSpPr>
          <p:spPr>
            <a:xfrm>
              <a:off x="6027067" y="1574253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CC2AA045-7DE1-3147-F3CD-3DCFAC53EFDA}"/>
              </a:ext>
            </a:extLst>
          </p:cNvPr>
          <p:cNvGrpSpPr/>
          <p:nvPr/>
        </p:nvGrpSpPr>
        <p:grpSpPr>
          <a:xfrm>
            <a:off x="1734019" y="2063187"/>
            <a:ext cx="7807807" cy="2302295"/>
            <a:chOff x="2193643" y="2270614"/>
            <a:chExt cx="7807807" cy="2302295"/>
          </a:xfrm>
        </p:grpSpPr>
        <p:sp>
          <p:nvSpPr>
            <p:cNvPr id="84" name="Forme libre 10">
              <a:extLst>
                <a:ext uri="{FF2B5EF4-FFF2-40B4-BE49-F238E27FC236}">
                  <a16:creationId xmlns:a16="http://schemas.microsoft.com/office/drawing/2014/main" xmlns="" id="{3FA90499-C197-556D-A875-7B919DE82678}"/>
                </a:ext>
              </a:extLst>
            </p:cNvPr>
            <p:cNvSpPr/>
            <p:nvPr/>
          </p:nvSpPr>
          <p:spPr>
            <a:xfrm>
              <a:off x="6819425" y="2446012"/>
              <a:ext cx="1574077" cy="147038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7568 w 1794253"/>
                <a:gd name="connsiteY2" fmla="*/ 81954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7770 w 1794253"/>
                <a:gd name="connsiteY2" fmla="*/ 869038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6145 w 1794253"/>
                <a:gd name="connsiteY2" fmla="*/ 1621415 h 1668954"/>
                <a:gd name="connsiteX3" fmla="*/ 27770 w 1794253"/>
                <a:gd name="connsiteY3" fmla="*/ 869038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87413"/>
                <a:gd name="connsiteX1" fmla="*/ 897127 w 1794253"/>
                <a:gd name="connsiteY1" fmla="*/ 1668954 h 1687413"/>
                <a:gd name="connsiteX2" fmla="*/ 829646 w 1794253"/>
                <a:gd name="connsiteY2" fmla="*/ 1687413 h 1687413"/>
                <a:gd name="connsiteX3" fmla="*/ 27770 w 1794253"/>
                <a:gd name="connsiteY3" fmla="*/ 869038 h 1687413"/>
                <a:gd name="connsiteX4" fmla="*/ 0 w 1794253"/>
                <a:gd name="connsiteY4" fmla="*/ 772033 h 1687413"/>
                <a:gd name="connsiteX5" fmla="*/ 683860 w 1794253"/>
                <a:gd name="connsiteY5" fmla="*/ 88328 h 1687413"/>
                <a:gd name="connsiteX6" fmla="*/ 1110393 w 1794253"/>
                <a:gd name="connsiteY6" fmla="*/ 88328 h 1687413"/>
                <a:gd name="connsiteX7" fmla="*/ 1794253 w 1794253"/>
                <a:gd name="connsiteY7" fmla="*/ 772033 h 1687413"/>
                <a:gd name="connsiteX0" fmla="*/ 1794253 w 1794253"/>
                <a:gd name="connsiteY0" fmla="*/ 772033 h 1687413"/>
                <a:gd name="connsiteX1" fmla="*/ 945142 w 1794253"/>
                <a:gd name="connsiteY1" fmla="*/ 1628014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961641 w 1794253"/>
                <a:gd name="connsiteY1" fmla="*/ 1687412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1753616 w 1794253"/>
                <a:gd name="connsiteY1" fmla="*/ 819539 h 1687413"/>
                <a:gd name="connsiteX2" fmla="*/ 961641 w 1794253"/>
                <a:gd name="connsiteY2" fmla="*/ 1687412 h 1687413"/>
                <a:gd name="connsiteX3" fmla="*/ 897127 w 1794253"/>
                <a:gd name="connsiteY3" fmla="*/ 1668954 h 1687413"/>
                <a:gd name="connsiteX4" fmla="*/ 829646 w 1794253"/>
                <a:gd name="connsiteY4" fmla="*/ 1687413 h 1687413"/>
                <a:gd name="connsiteX5" fmla="*/ 27770 w 1794253"/>
                <a:gd name="connsiteY5" fmla="*/ 869038 h 1687413"/>
                <a:gd name="connsiteX6" fmla="*/ 0 w 1794253"/>
                <a:gd name="connsiteY6" fmla="*/ 772033 h 1687413"/>
                <a:gd name="connsiteX7" fmla="*/ 683860 w 1794253"/>
                <a:gd name="connsiteY7" fmla="*/ 88328 h 1687413"/>
                <a:gd name="connsiteX8" fmla="*/ 1110393 w 1794253"/>
                <a:gd name="connsiteY8" fmla="*/ 88328 h 1687413"/>
                <a:gd name="connsiteX9" fmla="*/ 1794253 w 1794253"/>
                <a:gd name="connsiteY9" fmla="*/ 772033 h 1687413"/>
                <a:gd name="connsiteX0" fmla="*/ 1794253 w 1806415"/>
                <a:gd name="connsiteY0" fmla="*/ 772033 h 1687413"/>
                <a:gd name="connsiteX1" fmla="*/ 1806415 w 1806415"/>
                <a:gd name="connsiteY1" fmla="*/ 832738 h 1687413"/>
                <a:gd name="connsiteX2" fmla="*/ 961641 w 1806415"/>
                <a:gd name="connsiteY2" fmla="*/ 1687412 h 1687413"/>
                <a:gd name="connsiteX3" fmla="*/ 897127 w 1806415"/>
                <a:gd name="connsiteY3" fmla="*/ 1668954 h 1687413"/>
                <a:gd name="connsiteX4" fmla="*/ 829646 w 1806415"/>
                <a:gd name="connsiteY4" fmla="*/ 1687413 h 1687413"/>
                <a:gd name="connsiteX5" fmla="*/ 27770 w 1806415"/>
                <a:gd name="connsiteY5" fmla="*/ 869038 h 1687413"/>
                <a:gd name="connsiteX6" fmla="*/ 0 w 1806415"/>
                <a:gd name="connsiteY6" fmla="*/ 772033 h 1687413"/>
                <a:gd name="connsiteX7" fmla="*/ 683860 w 1806415"/>
                <a:gd name="connsiteY7" fmla="*/ 88328 h 1687413"/>
                <a:gd name="connsiteX8" fmla="*/ 1110393 w 1806415"/>
                <a:gd name="connsiteY8" fmla="*/ 88328 h 1687413"/>
                <a:gd name="connsiteX9" fmla="*/ 1794253 w 1806415"/>
                <a:gd name="connsiteY9" fmla="*/ 772033 h 168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6415" h="1687413">
                  <a:moveTo>
                    <a:pt x="1794253" y="772033"/>
                  </a:moveTo>
                  <a:lnTo>
                    <a:pt x="1806415" y="832738"/>
                  </a:lnTo>
                  <a:lnTo>
                    <a:pt x="961641" y="1687412"/>
                  </a:lnTo>
                  <a:lnTo>
                    <a:pt x="897127" y="1668954"/>
                  </a:lnTo>
                  <a:lnTo>
                    <a:pt x="829646" y="1687413"/>
                  </a:lnTo>
                  <a:lnTo>
                    <a:pt x="27770" y="869038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orme libre 8">
              <a:extLst>
                <a:ext uri="{FF2B5EF4-FFF2-40B4-BE49-F238E27FC236}">
                  <a16:creationId xmlns:a16="http://schemas.microsoft.com/office/drawing/2014/main" xmlns="" id="{D74AB0B7-2030-FEA4-0981-9AFE6882C1A5}"/>
                </a:ext>
              </a:extLst>
            </p:cNvPr>
            <p:cNvSpPr/>
            <p:nvPr/>
          </p:nvSpPr>
          <p:spPr>
            <a:xfrm>
              <a:off x="5247736" y="2446012"/>
              <a:ext cx="1571690" cy="146750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75 w 1794252"/>
                <a:gd name="connsiteY2" fmla="*/ 8096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0 w 1803676"/>
                <a:gd name="connsiteY2" fmla="*/ 829440 h 1668954"/>
                <a:gd name="connsiteX3" fmla="*/ 9424 w 1803676"/>
                <a:gd name="connsiteY3" fmla="*/ 772033 h 1668954"/>
                <a:gd name="connsiteX4" fmla="*/ 693284 w 1803676"/>
                <a:gd name="connsiteY4" fmla="*/ 88328 h 1668954"/>
                <a:gd name="connsiteX5" fmla="*/ 1119816 w 1803676"/>
                <a:gd name="connsiteY5" fmla="*/ 88328 h 1668954"/>
                <a:gd name="connsiteX6" fmla="*/ 1803676 w 1803676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877773 w 1803676"/>
                <a:gd name="connsiteY2" fmla="*/ 1637914 h 1668954"/>
                <a:gd name="connsiteX3" fmla="*/ 0 w 1803676"/>
                <a:gd name="connsiteY3" fmla="*/ 829440 h 1668954"/>
                <a:gd name="connsiteX4" fmla="*/ 9424 w 1803676"/>
                <a:gd name="connsiteY4" fmla="*/ 772033 h 1668954"/>
                <a:gd name="connsiteX5" fmla="*/ 693284 w 1803676"/>
                <a:gd name="connsiteY5" fmla="*/ 88328 h 1668954"/>
                <a:gd name="connsiteX6" fmla="*/ 1119816 w 1803676"/>
                <a:gd name="connsiteY6" fmla="*/ 88328 h 1668954"/>
                <a:gd name="connsiteX7" fmla="*/ 1803676 w 1803676"/>
                <a:gd name="connsiteY7" fmla="*/ 772033 h 1668954"/>
                <a:gd name="connsiteX0" fmla="*/ 1803676 w 1803676"/>
                <a:gd name="connsiteY0" fmla="*/ 772033 h 1684112"/>
                <a:gd name="connsiteX1" fmla="*/ 906550 w 1803676"/>
                <a:gd name="connsiteY1" fmla="*/ 1668954 h 1684112"/>
                <a:gd name="connsiteX2" fmla="*/ 848074 w 1803676"/>
                <a:gd name="connsiteY2" fmla="*/ 1684112 h 1684112"/>
                <a:gd name="connsiteX3" fmla="*/ 0 w 1803676"/>
                <a:gd name="connsiteY3" fmla="*/ 829440 h 1684112"/>
                <a:gd name="connsiteX4" fmla="*/ 9424 w 1803676"/>
                <a:gd name="connsiteY4" fmla="*/ 772033 h 1684112"/>
                <a:gd name="connsiteX5" fmla="*/ 693284 w 1803676"/>
                <a:gd name="connsiteY5" fmla="*/ 88328 h 1684112"/>
                <a:gd name="connsiteX6" fmla="*/ 1119816 w 1803676"/>
                <a:gd name="connsiteY6" fmla="*/ 88328 h 1684112"/>
                <a:gd name="connsiteX7" fmla="*/ 1803676 w 1803676"/>
                <a:gd name="connsiteY7" fmla="*/ 772033 h 168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3676" h="1684112">
                  <a:moveTo>
                    <a:pt x="1803676" y="772033"/>
                  </a:moveTo>
                  <a:lnTo>
                    <a:pt x="906550" y="1668954"/>
                  </a:lnTo>
                  <a:lnTo>
                    <a:pt x="848074" y="1684112"/>
                  </a:lnTo>
                  <a:lnTo>
                    <a:pt x="0" y="829440"/>
                  </a:lnTo>
                  <a:lnTo>
                    <a:pt x="9424" y="772033"/>
                  </a:lnTo>
                  <a:lnTo>
                    <a:pt x="693284" y="88328"/>
                  </a:lnTo>
                  <a:cubicBezTo>
                    <a:pt x="811082" y="-29443"/>
                    <a:pt x="1002017" y="-29443"/>
                    <a:pt x="1119816" y="88328"/>
                  </a:cubicBezTo>
                  <a:lnTo>
                    <a:pt x="1803676" y="772033"/>
                  </a:lnTo>
                  <a:close/>
                </a:path>
              </a:pathLst>
            </a:custGeom>
            <a:solidFill>
              <a:srgbClr val="3AC6E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orme libre 5">
              <a:extLst>
                <a:ext uri="{FF2B5EF4-FFF2-40B4-BE49-F238E27FC236}">
                  <a16:creationId xmlns:a16="http://schemas.microsoft.com/office/drawing/2014/main" xmlns="" id="{242A6F5F-6994-434A-7090-451A828137BC}"/>
                </a:ext>
              </a:extLst>
            </p:cNvPr>
            <p:cNvSpPr/>
            <p:nvPr/>
          </p:nvSpPr>
          <p:spPr>
            <a:xfrm>
              <a:off x="3677727" y="2446012"/>
              <a:ext cx="1601639" cy="1467505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9181 w 1794252"/>
                <a:gd name="connsiteY2" fmla="*/ 8162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0 w 1811169"/>
                <a:gd name="connsiteY2" fmla="*/ 836041 h 1668954"/>
                <a:gd name="connsiteX3" fmla="*/ 16917 w 1811169"/>
                <a:gd name="connsiteY3" fmla="*/ 772033 h 1668954"/>
                <a:gd name="connsiteX4" fmla="*/ 700777 w 1811169"/>
                <a:gd name="connsiteY4" fmla="*/ 88328 h 1668954"/>
                <a:gd name="connsiteX5" fmla="*/ 1127309 w 1811169"/>
                <a:gd name="connsiteY5" fmla="*/ 88328 h 1668954"/>
                <a:gd name="connsiteX6" fmla="*/ 1811169 w 1811169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871175 w 1811169"/>
                <a:gd name="connsiteY2" fmla="*/ 1621415 h 1668954"/>
                <a:gd name="connsiteX3" fmla="*/ 0 w 1811169"/>
                <a:gd name="connsiteY3" fmla="*/ 836041 h 1668954"/>
                <a:gd name="connsiteX4" fmla="*/ 16917 w 1811169"/>
                <a:gd name="connsiteY4" fmla="*/ 772033 h 1668954"/>
                <a:gd name="connsiteX5" fmla="*/ 700777 w 1811169"/>
                <a:gd name="connsiteY5" fmla="*/ 88328 h 1668954"/>
                <a:gd name="connsiteX6" fmla="*/ 1127309 w 1811169"/>
                <a:gd name="connsiteY6" fmla="*/ 88328 h 1668954"/>
                <a:gd name="connsiteX7" fmla="*/ 1811169 w 1811169"/>
                <a:gd name="connsiteY7" fmla="*/ 772033 h 1668954"/>
                <a:gd name="connsiteX0" fmla="*/ 1811169 w 1811169"/>
                <a:gd name="connsiteY0" fmla="*/ 772033 h 1684113"/>
                <a:gd name="connsiteX1" fmla="*/ 914043 w 1811169"/>
                <a:gd name="connsiteY1" fmla="*/ 1668954 h 1684113"/>
                <a:gd name="connsiteX2" fmla="*/ 834877 w 1811169"/>
                <a:gd name="connsiteY2" fmla="*/ 1684113 h 1684113"/>
                <a:gd name="connsiteX3" fmla="*/ 0 w 1811169"/>
                <a:gd name="connsiteY3" fmla="*/ 836041 h 1684113"/>
                <a:gd name="connsiteX4" fmla="*/ 16917 w 1811169"/>
                <a:gd name="connsiteY4" fmla="*/ 772033 h 1684113"/>
                <a:gd name="connsiteX5" fmla="*/ 700777 w 1811169"/>
                <a:gd name="connsiteY5" fmla="*/ 88328 h 1684113"/>
                <a:gd name="connsiteX6" fmla="*/ 1127309 w 1811169"/>
                <a:gd name="connsiteY6" fmla="*/ 88328 h 1684113"/>
                <a:gd name="connsiteX7" fmla="*/ 1811169 w 1811169"/>
                <a:gd name="connsiteY7" fmla="*/ 772033 h 1684113"/>
                <a:gd name="connsiteX0" fmla="*/ 1811169 w 1811169"/>
                <a:gd name="connsiteY0" fmla="*/ 772033 h 1684113"/>
                <a:gd name="connsiteX1" fmla="*/ 947073 w 1811169"/>
                <a:gd name="connsiteY1" fmla="*/ 1637914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983372 w 1811169"/>
                <a:gd name="connsiteY1" fmla="*/ 1684112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1772048 w 1811169"/>
                <a:gd name="connsiteY1" fmla="*/ 816239 h 1684113"/>
                <a:gd name="connsiteX2" fmla="*/ 983372 w 1811169"/>
                <a:gd name="connsiteY2" fmla="*/ 1684112 h 1684113"/>
                <a:gd name="connsiteX3" fmla="*/ 914043 w 1811169"/>
                <a:gd name="connsiteY3" fmla="*/ 1668954 h 1684113"/>
                <a:gd name="connsiteX4" fmla="*/ 834877 w 1811169"/>
                <a:gd name="connsiteY4" fmla="*/ 1684113 h 1684113"/>
                <a:gd name="connsiteX5" fmla="*/ 0 w 1811169"/>
                <a:gd name="connsiteY5" fmla="*/ 836041 h 1684113"/>
                <a:gd name="connsiteX6" fmla="*/ 16917 w 1811169"/>
                <a:gd name="connsiteY6" fmla="*/ 772033 h 1684113"/>
                <a:gd name="connsiteX7" fmla="*/ 700777 w 1811169"/>
                <a:gd name="connsiteY7" fmla="*/ 88328 h 1684113"/>
                <a:gd name="connsiteX8" fmla="*/ 1127309 w 1811169"/>
                <a:gd name="connsiteY8" fmla="*/ 88328 h 1684113"/>
                <a:gd name="connsiteX9" fmla="*/ 1811169 w 1811169"/>
                <a:gd name="connsiteY9" fmla="*/ 772033 h 1684113"/>
                <a:gd name="connsiteX0" fmla="*/ 1811169 w 1838046"/>
                <a:gd name="connsiteY0" fmla="*/ 772033 h 1684113"/>
                <a:gd name="connsiteX1" fmla="*/ 1838046 w 1838046"/>
                <a:gd name="connsiteY1" fmla="*/ 849239 h 1684113"/>
                <a:gd name="connsiteX2" fmla="*/ 983372 w 1838046"/>
                <a:gd name="connsiteY2" fmla="*/ 1684112 h 1684113"/>
                <a:gd name="connsiteX3" fmla="*/ 914043 w 1838046"/>
                <a:gd name="connsiteY3" fmla="*/ 1668954 h 1684113"/>
                <a:gd name="connsiteX4" fmla="*/ 834877 w 1838046"/>
                <a:gd name="connsiteY4" fmla="*/ 1684113 h 1684113"/>
                <a:gd name="connsiteX5" fmla="*/ 0 w 1838046"/>
                <a:gd name="connsiteY5" fmla="*/ 836041 h 1684113"/>
                <a:gd name="connsiteX6" fmla="*/ 16917 w 1838046"/>
                <a:gd name="connsiteY6" fmla="*/ 772033 h 1684113"/>
                <a:gd name="connsiteX7" fmla="*/ 700777 w 1838046"/>
                <a:gd name="connsiteY7" fmla="*/ 88328 h 1684113"/>
                <a:gd name="connsiteX8" fmla="*/ 1127309 w 1838046"/>
                <a:gd name="connsiteY8" fmla="*/ 88328 h 1684113"/>
                <a:gd name="connsiteX9" fmla="*/ 1811169 w 1838046"/>
                <a:gd name="connsiteY9" fmla="*/ 772033 h 168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8046" h="1684113">
                  <a:moveTo>
                    <a:pt x="1811169" y="772033"/>
                  </a:moveTo>
                  <a:lnTo>
                    <a:pt x="1838046" y="849239"/>
                  </a:lnTo>
                  <a:lnTo>
                    <a:pt x="983372" y="1684112"/>
                  </a:lnTo>
                  <a:lnTo>
                    <a:pt x="914043" y="1668954"/>
                  </a:lnTo>
                  <a:lnTo>
                    <a:pt x="834877" y="1684113"/>
                  </a:lnTo>
                  <a:lnTo>
                    <a:pt x="0" y="836041"/>
                  </a:lnTo>
                  <a:lnTo>
                    <a:pt x="16917" y="772033"/>
                  </a:lnTo>
                  <a:lnTo>
                    <a:pt x="700777" y="88328"/>
                  </a:lnTo>
                  <a:cubicBezTo>
                    <a:pt x="818575" y="-29443"/>
                    <a:pt x="1009510" y="-29443"/>
                    <a:pt x="1127309" y="88328"/>
                  </a:cubicBezTo>
                  <a:lnTo>
                    <a:pt x="1811169" y="772033"/>
                  </a:lnTo>
                  <a:close/>
                </a:path>
              </a:pathLst>
            </a:custGeom>
            <a:solidFill>
              <a:srgbClr val="FEDA2F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orme libre 3">
              <a:extLst>
                <a:ext uri="{FF2B5EF4-FFF2-40B4-BE49-F238E27FC236}">
                  <a16:creationId xmlns:a16="http://schemas.microsoft.com/office/drawing/2014/main" xmlns="" id="{E5AC4E31-87E9-5835-7CB1-542DADC0C511}"/>
                </a:ext>
              </a:extLst>
            </p:cNvPr>
            <p:cNvSpPr/>
            <p:nvPr/>
          </p:nvSpPr>
          <p:spPr>
            <a:xfrm>
              <a:off x="2193643" y="2401736"/>
              <a:ext cx="1524342" cy="152328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8267 w 1720208"/>
                <a:gd name="connsiteY1" fmla="*/ 166562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76741 w 1720208"/>
                <a:gd name="connsiteY1" fmla="*/ 873650 h 1719763"/>
                <a:gd name="connsiteX2" fmla="*/ 868267 w 1720208"/>
                <a:gd name="connsiteY2" fmla="*/ 1665626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48124"/>
                <a:gd name="connsiteX1" fmla="*/ 1676741 w 1720208"/>
                <a:gd name="connsiteY1" fmla="*/ 873650 h 1748124"/>
                <a:gd name="connsiteX2" fmla="*/ 897967 w 1720208"/>
                <a:gd name="connsiteY2" fmla="*/ 1748124 h 1748124"/>
                <a:gd name="connsiteX3" fmla="*/ 823082 w 1720208"/>
                <a:gd name="connsiteY3" fmla="*/ 1719763 h 1748124"/>
                <a:gd name="connsiteX4" fmla="*/ 15428 w 1720208"/>
                <a:gd name="connsiteY4" fmla="*/ 912294 h 1748124"/>
                <a:gd name="connsiteX5" fmla="*/ 52446 w 1720208"/>
                <a:gd name="connsiteY5" fmla="*/ 822842 h 1748124"/>
                <a:gd name="connsiteX6" fmla="*/ 822932 w 1720208"/>
                <a:gd name="connsiteY6" fmla="*/ 822842 h 1748124"/>
                <a:gd name="connsiteX7" fmla="*/ 822932 w 1720208"/>
                <a:gd name="connsiteY7" fmla="*/ 52532 h 1748124"/>
                <a:gd name="connsiteX8" fmla="*/ 912405 w 1720208"/>
                <a:gd name="connsiteY8" fmla="*/ 15523 h 1748124"/>
                <a:gd name="connsiteX9" fmla="*/ 1720058 w 1720208"/>
                <a:gd name="connsiteY9" fmla="*/ 822992 h 1748124"/>
                <a:gd name="connsiteX10" fmla="*/ 1720208 w 1720208"/>
                <a:gd name="connsiteY10" fmla="*/ 822842 h 1748124"/>
                <a:gd name="connsiteX0" fmla="*/ 1720208 w 1749339"/>
                <a:gd name="connsiteY0" fmla="*/ 822842 h 1748124"/>
                <a:gd name="connsiteX1" fmla="*/ 1749339 w 1749339"/>
                <a:gd name="connsiteY1" fmla="*/ 906650 h 1748124"/>
                <a:gd name="connsiteX2" fmla="*/ 897967 w 1749339"/>
                <a:gd name="connsiteY2" fmla="*/ 1748124 h 1748124"/>
                <a:gd name="connsiteX3" fmla="*/ 823082 w 1749339"/>
                <a:gd name="connsiteY3" fmla="*/ 1719763 h 1748124"/>
                <a:gd name="connsiteX4" fmla="*/ 15428 w 1749339"/>
                <a:gd name="connsiteY4" fmla="*/ 912294 h 1748124"/>
                <a:gd name="connsiteX5" fmla="*/ 52446 w 1749339"/>
                <a:gd name="connsiteY5" fmla="*/ 822842 h 1748124"/>
                <a:gd name="connsiteX6" fmla="*/ 822932 w 1749339"/>
                <a:gd name="connsiteY6" fmla="*/ 822842 h 1748124"/>
                <a:gd name="connsiteX7" fmla="*/ 822932 w 1749339"/>
                <a:gd name="connsiteY7" fmla="*/ 52532 h 1748124"/>
                <a:gd name="connsiteX8" fmla="*/ 912405 w 1749339"/>
                <a:gd name="connsiteY8" fmla="*/ 15523 h 1748124"/>
                <a:gd name="connsiteX9" fmla="*/ 1720058 w 1749339"/>
                <a:gd name="connsiteY9" fmla="*/ 822992 h 1748124"/>
                <a:gd name="connsiteX10" fmla="*/ 1720208 w 1749339"/>
                <a:gd name="connsiteY10" fmla="*/ 822842 h 174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339" h="1748124">
                  <a:moveTo>
                    <a:pt x="1720208" y="822842"/>
                  </a:moveTo>
                  <a:lnTo>
                    <a:pt x="1749339" y="906650"/>
                  </a:lnTo>
                  <a:lnTo>
                    <a:pt x="897967" y="1748124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rgbClr val="F15F47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orme libre 4">
              <a:extLst>
                <a:ext uri="{FF2B5EF4-FFF2-40B4-BE49-F238E27FC236}">
                  <a16:creationId xmlns:a16="http://schemas.microsoft.com/office/drawing/2014/main" xmlns="" id="{ABFB0D21-E31B-11EA-6FE5-C04B8C6DD8D9}"/>
                </a:ext>
              </a:extLst>
            </p:cNvPr>
            <p:cNvSpPr/>
            <p:nvPr/>
          </p:nvSpPr>
          <p:spPr>
            <a:xfrm>
              <a:off x="291086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FBA91E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Forme libre 6">
              <a:extLst>
                <a:ext uri="{FF2B5EF4-FFF2-40B4-BE49-F238E27FC236}">
                  <a16:creationId xmlns:a16="http://schemas.microsoft.com/office/drawing/2014/main" xmlns="" id="{363923B4-9F27-9C24-D6F1-374952CB870D}"/>
                </a:ext>
              </a:extLst>
            </p:cNvPr>
            <p:cNvSpPr/>
            <p:nvPr/>
          </p:nvSpPr>
          <p:spPr>
            <a:xfrm>
              <a:off x="4178869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orme libre 7">
              <a:extLst>
                <a:ext uri="{FF2B5EF4-FFF2-40B4-BE49-F238E27FC236}">
                  <a16:creationId xmlns:a16="http://schemas.microsoft.com/office/drawing/2014/main" xmlns="" id="{4F155B6C-BEE4-CE6E-A06E-3EDB33648DBE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6EA56C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orme libre 9">
              <a:extLst>
                <a:ext uri="{FF2B5EF4-FFF2-40B4-BE49-F238E27FC236}">
                  <a16:creationId xmlns:a16="http://schemas.microsoft.com/office/drawing/2014/main" xmlns="" id="{A73C3C62-EEEA-FA68-447E-1BF5FEF0CFAB}"/>
                </a:ext>
              </a:extLst>
            </p:cNvPr>
            <p:cNvSpPr/>
            <p:nvPr/>
          </p:nvSpPr>
          <p:spPr>
            <a:xfrm>
              <a:off x="6037686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rgbClr val="244470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orme libre 15">
              <a:extLst>
                <a:ext uri="{FF2B5EF4-FFF2-40B4-BE49-F238E27FC236}">
                  <a16:creationId xmlns:a16="http://schemas.microsoft.com/office/drawing/2014/main" xmlns="" id="{E76C03BB-FFFB-0F73-ADCD-A123C5A2C5F9}"/>
                </a:ext>
              </a:extLst>
            </p:cNvPr>
            <p:cNvSpPr/>
            <p:nvPr/>
          </p:nvSpPr>
          <p:spPr>
            <a:xfrm>
              <a:off x="8364963" y="2270614"/>
              <a:ext cx="1636487" cy="1639928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48612 w 1854051"/>
                <a:gd name="connsiteY3" fmla="*/ 100751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0 w 1878037"/>
                <a:gd name="connsiteY3" fmla="*/ 1063612 h 1853627"/>
                <a:gd name="connsiteX4" fmla="*/ 23986 w 1878037"/>
                <a:gd name="connsiteY4" fmla="*/ 956706 h 1853627"/>
                <a:gd name="connsiteX5" fmla="*/ 653593 w 1878037"/>
                <a:gd name="connsiteY5" fmla="*/ 327242 h 1853627"/>
                <a:gd name="connsiteX6" fmla="*/ 326275 w 1878037"/>
                <a:gd name="connsiteY6" fmla="*/ 0 h 1853627"/>
                <a:gd name="connsiteX7" fmla="*/ 1509205 w 1878037"/>
                <a:gd name="connsiteY7" fmla="*/ 0 h 1853627"/>
                <a:gd name="connsiteX8" fmla="*/ 1878037 w 1878037"/>
                <a:gd name="connsiteY8" fmla="*/ 368747 h 1853627"/>
                <a:gd name="connsiteX9" fmla="*/ 1878037 w 1878037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851374 w 1878037"/>
                <a:gd name="connsiteY3" fmla="*/ 1799489 h 1853627"/>
                <a:gd name="connsiteX4" fmla="*/ 0 w 1878037"/>
                <a:gd name="connsiteY4" fmla="*/ 1063612 h 1853627"/>
                <a:gd name="connsiteX5" fmla="*/ 23986 w 1878037"/>
                <a:gd name="connsiteY5" fmla="*/ 956706 h 1853627"/>
                <a:gd name="connsiteX6" fmla="*/ 653593 w 1878037"/>
                <a:gd name="connsiteY6" fmla="*/ 327242 h 1853627"/>
                <a:gd name="connsiteX7" fmla="*/ 326275 w 1878037"/>
                <a:gd name="connsiteY7" fmla="*/ 0 h 1853627"/>
                <a:gd name="connsiteX8" fmla="*/ 1509205 w 1878037"/>
                <a:gd name="connsiteY8" fmla="*/ 0 h 1853627"/>
                <a:gd name="connsiteX9" fmla="*/ 1878037 w 1878037"/>
                <a:gd name="connsiteY9" fmla="*/ 368747 h 1853627"/>
                <a:gd name="connsiteX10" fmla="*/ 1878037 w 1878037"/>
                <a:gd name="connsiteY10" fmla="*/ 1551408 h 1853627"/>
                <a:gd name="connsiteX0" fmla="*/ 1878037 w 1878037"/>
                <a:gd name="connsiteY0" fmla="*/ 1551408 h 1881987"/>
                <a:gd name="connsiteX1" fmla="*/ 1550718 w 1878037"/>
                <a:gd name="connsiteY1" fmla="*/ 1224164 h 1881987"/>
                <a:gd name="connsiteX2" fmla="*/ 921112 w 1878037"/>
                <a:gd name="connsiteY2" fmla="*/ 1853627 h 1881987"/>
                <a:gd name="connsiteX3" fmla="*/ 854674 w 1878037"/>
                <a:gd name="connsiteY3" fmla="*/ 1881987 h 1881987"/>
                <a:gd name="connsiteX4" fmla="*/ 0 w 1878037"/>
                <a:gd name="connsiteY4" fmla="*/ 1063612 h 1881987"/>
                <a:gd name="connsiteX5" fmla="*/ 23986 w 1878037"/>
                <a:gd name="connsiteY5" fmla="*/ 956706 h 1881987"/>
                <a:gd name="connsiteX6" fmla="*/ 653593 w 1878037"/>
                <a:gd name="connsiteY6" fmla="*/ 327242 h 1881987"/>
                <a:gd name="connsiteX7" fmla="*/ 326275 w 1878037"/>
                <a:gd name="connsiteY7" fmla="*/ 0 h 1881987"/>
                <a:gd name="connsiteX8" fmla="*/ 1509205 w 1878037"/>
                <a:gd name="connsiteY8" fmla="*/ 0 h 1881987"/>
                <a:gd name="connsiteX9" fmla="*/ 1878037 w 1878037"/>
                <a:gd name="connsiteY9" fmla="*/ 368747 h 1881987"/>
                <a:gd name="connsiteX10" fmla="*/ 1878037 w 1878037"/>
                <a:gd name="connsiteY10" fmla="*/ 1551408 h 188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8037" h="1881987">
                  <a:moveTo>
                    <a:pt x="1878037" y="1551408"/>
                  </a:moveTo>
                  <a:lnTo>
                    <a:pt x="1550718" y="1224164"/>
                  </a:lnTo>
                  <a:lnTo>
                    <a:pt x="921112" y="1853627"/>
                  </a:lnTo>
                  <a:lnTo>
                    <a:pt x="854674" y="1881987"/>
                  </a:lnTo>
                  <a:lnTo>
                    <a:pt x="0" y="1063612"/>
                  </a:lnTo>
                  <a:lnTo>
                    <a:pt x="23986" y="956706"/>
                  </a:lnTo>
                  <a:lnTo>
                    <a:pt x="653593" y="327242"/>
                  </a:lnTo>
                  <a:lnTo>
                    <a:pt x="326275" y="0"/>
                  </a:lnTo>
                  <a:lnTo>
                    <a:pt x="1509205" y="0"/>
                  </a:lnTo>
                  <a:cubicBezTo>
                    <a:pt x="1712879" y="0"/>
                    <a:pt x="1878037" y="165120"/>
                    <a:pt x="1878037" y="368747"/>
                  </a:cubicBezTo>
                  <a:lnTo>
                    <a:pt x="1878037" y="1551408"/>
                  </a:lnTo>
                  <a:close/>
                </a:path>
              </a:pathLst>
            </a:custGeom>
            <a:solidFill>
              <a:srgbClr val="F2F2F2">
                <a:lumMod val="5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Forme libre 16">
              <a:extLst>
                <a:ext uri="{FF2B5EF4-FFF2-40B4-BE49-F238E27FC236}">
                  <a16:creationId xmlns:a16="http://schemas.microsoft.com/office/drawing/2014/main" xmlns="" id="{63C1F1CA-074B-5976-EC9F-E0EBC4C1D2BA}"/>
                </a:ext>
              </a:extLst>
            </p:cNvPr>
            <p:cNvSpPr/>
            <p:nvPr/>
          </p:nvSpPr>
          <p:spPr>
            <a:xfrm>
              <a:off x="7601033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6EA56C">
                <a:lumMod val="60000"/>
                <a:lumOff val="4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Forme libre 17">
              <a:extLst>
                <a:ext uri="{FF2B5EF4-FFF2-40B4-BE49-F238E27FC236}">
                  <a16:creationId xmlns:a16="http://schemas.microsoft.com/office/drawing/2014/main" xmlns="" id="{36647B8F-00CD-AFC9-5658-6E8368938CC8}"/>
                </a:ext>
              </a:extLst>
            </p:cNvPr>
            <p:cNvSpPr/>
            <p:nvPr/>
          </p:nvSpPr>
          <p:spPr>
            <a:xfrm>
              <a:off x="5742346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orme libre 18">
              <a:extLst>
                <a:ext uri="{FF2B5EF4-FFF2-40B4-BE49-F238E27FC236}">
                  <a16:creationId xmlns:a16="http://schemas.microsoft.com/office/drawing/2014/main" xmlns="" id="{B2ACAA59-CE20-2290-7F48-6FF7DD373B33}"/>
                </a:ext>
              </a:extLst>
            </p:cNvPr>
            <p:cNvSpPr/>
            <p:nvPr/>
          </p:nvSpPr>
          <p:spPr>
            <a:xfrm>
              <a:off x="7305825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orme libre 21">
              <a:extLst>
                <a:ext uri="{FF2B5EF4-FFF2-40B4-BE49-F238E27FC236}">
                  <a16:creationId xmlns:a16="http://schemas.microsoft.com/office/drawing/2014/main" xmlns="" id="{1559AD59-0E99-CBDF-AF73-A5B7D133787E}"/>
                </a:ext>
              </a:extLst>
            </p:cNvPr>
            <p:cNvSpPr/>
            <p:nvPr/>
          </p:nvSpPr>
          <p:spPr>
            <a:xfrm>
              <a:off x="339726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Forme libre 22">
              <a:extLst>
                <a:ext uri="{FF2B5EF4-FFF2-40B4-BE49-F238E27FC236}">
                  <a16:creationId xmlns:a16="http://schemas.microsoft.com/office/drawing/2014/main" xmlns="" id="{D7D7FD1B-04E7-66E3-7C1D-7B820A92BE80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Forme libre 23">
              <a:extLst>
                <a:ext uri="{FF2B5EF4-FFF2-40B4-BE49-F238E27FC236}">
                  <a16:creationId xmlns:a16="http://schemas.microsoft.com/office/drawing/2014/main" xmlns="" id="{C9267103-F105-85BA-63E8-3C5D84C79D65}"/>
                </a:ext>
              </a:extLst>
            </p:cNvPr>
            <p:cNvSpPr/>
            <p:nvPr/>
          </p:nvSpPr>
          <p:spPr>
            <a:xfrm>
              <a:off x="6524086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Forme libre 26">
              <a:extLst>
                <a:ext uri="{FF2B5EF4-FFF2-40B4-BE49-F238E27FC236}">
                  <a16:creationId xmlns:a16="http://schemas.microsoft.com/office/drawing/2014/main" xmlns="" id="{D0AC6AA5-F8BD-3206-4B09-E6CD8FB8017A}"/>
                </a:ext>
              </a:extLst>
            </p:cNvPr>
            <p:cNvSpPr/>
            <p:nvPr/>
          </p:nvSpPr>
          <p:spPr>
            <a:xfrm>
              <a:off x="8087432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ZoneTexte 11">
              <a:extLst>
                <a:ext uri="{FF2B5EF4-FFF2-40B4-BE49-F238E27FC236}">
                  <a16:creationId xmlns:a16="http://schemas.microsoft.com/office/drawing/2014/main" xmlns="" id="{8EDD38B2-C859-8BC5-F34F-51E1DFF52ACD}"/>
                </a:ext>
              </a:extLst>
            </p:cNvPr>
            <p:cNvSpPr txBox="1"/>
            <p:nvPr/>
          </p:nvSpPr>
          <p:spPr>
            <a:xfrm>
              <a:off x="4264856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02</a:t>
              </a:r>
            </a:p>
          </p:txBody>
        </p:sp>
        <p:sp>
          <p:nvSpPr>
            <p:cNvPr id="101" name="ZoneTexte 12">
              <a:extLst>
                <a:ext uri="{FF2B5EF4-FFF2-40B4-BE49-F238E27FC236}">
                  <a16:creationId xmlns:a16="http://schemas.microsoft.com/office/drawing/2014/main" xmlns="" id="{2CFB5219-E6C9-F1E4-64A5-FDFD5AEB8DC4}"/>
                </a:ext>
              </a:extLst>
            </p:cNvPr>
            <p:cNvSpPr txBox="1"/>
            <p:nvPr/>
          </p:nvSpPr>
          <p:spPr>
            <a:xfrm>
              <a:off x="5828333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04</a:t>
              </a:r>
            </a:p>
          </p:txBody>
        </p:sp>
        <p:sp>
          <p:nvSpPr>
            <p:cNvPr id="102" name="ZoneTexte 13">
              <a:extLst>
                <a:ext uri="{FF2B5EF4-FFF2-40B4-BE49-F238E27FC236}">
                  <a16:creationId xmlns:a16="http://schemas.microsoft.com/office/drawing/2014/main" xmlns="" id="{ED27BB52-A6B6-8FC4-1D2B-8F075299EB9C}"/>
                </a:ext>
              </a:extLst>
            </p:cNvPr>
            <p:cNvSpPr txBox="1"/>
            <p:nvPr/>
          </p:nvSpPr>
          <p:spPr>
            <a:xfrm>
              <a:off x="7391812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06</a:t>
              </a:r>
            </a:p>
          </p:txBody>
        </p:sp>
        <p:sp>
          <p:nvSpPr>
            <p:cNvPr id="103" name="ZoneTexte 20">
              <a:extLst>
                <a:ext uri="{FF2B5EF4-FFF2-40B4-BE49-F238E27FC236}">
                  <a16:creationId xmlns:a16="http://schemas.microsoft.com/office/drawing/2014/main" xmlns="" id="{20FFA633-E901-3F22-769A-DABC1C7932D1}"/>
                </a:ext>
              </a:extLst>
            </p:cNvPr>
            <p:cNvSpPr txBox="1"/>
            <p:nvPr/>
          </p:nvSpPr>
          <p:spPr>
            <a:xfrm>
              <a:off x="348324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01</a:t>
              </a:r>
            </a:p>
          </p:txBody>
        </p:sp>
        <p:sp>
          <p:nvSpPr>
            <p:cNvPr id="104" name="ZoneTexte 24">
              <a:extLst>
                <a:ext uri="{FF2B5EF4-FFF2-40B4-BE49-F238E27FC236}">
                  <a16:creationId xmlns:a16="http://schemas.microsoft.com/office/drawing/2014/main" xmlns="" id="{0D42E797-2960-75FA-D844-6378C0DAAD64}"/>
                </a:ext>
              </a:extLst>
            </p:cNvPr>
            <p:cNvSpPr txBox="1"/>
            <p:nvPr/>
          </p:nvSpPr>
          <p:spPr>
            <a:xfrm>
              <a:off x="504659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03</a:t>
              </a:r>
            </a:p>
          </p:txBody>
        </p:sp>
        <p:sp>
          <p:nvSpPr>
            <p:cNvPr id="105" name="ZoneTexte 25">
              <a:extLst>
                <a:ext uri="{FF2B5EF4-FFF2-40B4-BE49-F238E27FC236}">
                  <a16:creationId xmlns:a16="http://schemas.microsoft.com/office/drawing/2014/main" xmlns="" id="{43325DA3-FBD4-42C4-94D0-79309D07DAFF}"/>
                </a:ext>
              </a:extLst>
            </p:cNvPr>
            <p:cNvSpPr txBox="1"/>
            <p:nvPr/>
          </p:nvSpPr>
          <p:spPr>
            <a:xfrm>
              <a:off x="6610073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05</a:t>
              </a:r>
            </a:p>
          </p:txBody>
        </p:sp>
        <p:sp>
          <p:nvSpPr>
            <p:cNvPr id="106" name="ZoneTexte 27">
              <a:extLst>
                <a:ext uri="{FF2B5EF4-FFF2-40B4-BE49-F238E27FC236}">
                  <a16:creationId xmlns:a16="http://schemas.microsoft.com/office/drawing/2014/main" xmlns="" id="{9422A499-538E-2751-F7AA-CE3266208659}"/>
                </a:ext>
              </a:extLst>
            </p:cNvPr>
            <p:cNvSpPr txBox="1"/>
            <p:nvPr/>
          </p:nvSpPr>
          <p:spPr>
            <a:xfrm>
              <a:off x="817341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sp>
        <p:nvSpPr>
          <p:cNvPr id="107" name="ZoneTexte 27">
            <a:extLst>
              <a:ext uri="{FF2B5EF4-FFF2-40B4-BE49-F238E27FC236}">
                <a16:creationId xmlns:a16="http://schemas.microsoft.com/office/drawing/2014/main" xmlns="" id="{9422A499-538E-2751-F7AA-CE3266208659}"/>
              </a:ext>
            </a:extLst>
          </p:cNvPr>
          <p:cNvSpPr txBox="1"/>
          <p:nvPr/>
        </p:nvSpPr>
        <p:spPr>
          <a:xfrm>
            <a:off x="8793004" y="2234576"/>
            <a:ext cx="44114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08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914905" y="3812520"/>
            <a:ext cx="1792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VoIP Solutions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775878" y="1862933"/>
            <a:ext cx="1483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Managed Wi-Fi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3559860" y="4369423"/>
            <a:ext cx="20697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Infrastructure as </a:t>
            </a:r>
          </a:p>
          <a:p>
            <a:r>
              <a:rPr lang="en-US" b="1" dirty="0">
                <a:solidFill>
                  <a:schemeClr val="bg1"/>
                </a:solidFill>
              </a:rPr>
              <a:t>a Service (IaaS)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4395781" y="1863242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Cyber security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5475190" y="4372300"/>
            <a:ext cx="2001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Virtual Desktops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233069" y="1890629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E-Fax Services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398554" y="1951577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Conclusion</a:t>
            </a: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7889" y="3260664"/>
            <a:ext cx="6223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8893" y="2807584"/>
            <a:ext cx="4826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6600" y="3390900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5100" y="2705100"/>
            <a:ext cx="6604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07100" y="3327400"/>
            <a:ext cx="5969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0700" y="2755900"/>
            <a:ext cx="5969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56972" y="2682617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6" name="Straight Connector 125"/>
          <p:cNvCxnSpPr>
            <a:cxnSpLocks/>
          </p:cNvCxnSpPr>
          <p:nvPr/>
        </p:nvCxnSpPr>
        <p:spPr>
          <a:xfrm>
            <a:off x="2615953" y="1053409"/>
            <a:ext cx="5556657" cy="7435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8217978" y="972662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28" name="Oval 127"/>
          <p:cNvSpPr/>
          <p:nvPr/>
        </p:nvSpPr>
        <p:spPr>
          <a:xfrm>
            <a:off x="8438926" y="1016047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DB5C24-2D54-4CBA-3B45-9A6D2749C64B}"/>
              </a:ext>
            </a:extLst>
          </p:cNvPr>
          <p:cNvSpPr txBox="1"/>
          <p:nvPr/>
        </p:nvSpPr>
        <p:spPr>
          <a:xfrm>
            <a:off x="7590517" y="4409386"/>
            <a:ext cx="8919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BOM</a:t>
            </a:r>
            <a:endParaRPr lang="en-IN" b="1" dirty="0"/>
          </a:p>
        </p:txBody>
      </p:sp>
      <p:pic>
        <p:nvPicPr>
          <p:cNvPr id="3074" name="Picture 2" descr="Download Free Back office Icons in PNG &amp; SVG">
            <a:extLst>
              <a:ext uri="{FF2B5EF4-FFF2-40B4-BE49-F238E27FC236}">
                <a16:creationId xmlns:a16="http://schemas.microsoft.com/office/drawing/2014/main" xmlns="" id="{C7A6B932-CFEA-6BB5-5DEA-12D855476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906" y="3168370"/>
            <a:ext cx="648704" cy="64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EDF384-AD23-4FB0-229D-86B600865924}"/>
              </a:ext>
            </a:extLst>
          </p:cNvPr>
          <p:cNvSpPr txBox="1"/>
          <p:nvPr/>
        </p:nvSpPr>
        <p:spPr>
          <a:xfrm>
            <a:off x="3319273" y="4942049"/>
            <a:ext cx="52176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Faster implementation than competitors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Lower cost of ownership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Certified experts with global experience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Proven track record with Fortune 500 clients </a:t>
            </a:r>
          </a:p>
        </p:txBody>
      </p:sp>
    </p:spTree>
    <p:extLst>
      <p:ext uri="{BB962C8B-B14F-4D97-AF65-F5344CB8AC3E}">
        <p14:creationId xmlns:p14="http://schemas.microsoft.com/office/powerpoint/2010/main" xmlns="" val="4033384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3298" y="718223"/>
            <a:ext cx="41805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ahnschrift" pitchFamily="34" charset="0"/>
              </a:rPr>
              <a:t>Managed Wi-Fi</a:t>
            </a:r>
          </a:p>
        </p:txBody>
      </p:sp>
      <p:sp>
        <p:nvSpPr>
          <p:cNvPr id="9" name="Rectangle 8"/>
          <p:cNvSpPr/>
          <p:nvPr/>
        </p:nvSpPr>
        <p:spPr>
          <a:xfrm>
            <a:off x="447040" y="1920258"/>
            <a:ext cx="79959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bg1"/>
                </a:solidFill>
              </a:rPr>
              <a:t>High-speed, secure wireless connectivity throughout your facility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bg1"/>
                </a:solidFill>
              </a:rPr>
              <a:t>Segmented networks for residents, staff, and guests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bg1"/>
                </a:solidFill>
              </a:rPr>
              <a:t>Real-time monitoring and performance optimization.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bg1"/>
                </a:solidFill>
              </a:rPr>
              <a:t>Scalable infrastructure for expanding bandwidth needs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bg1"/>
                </a:solidFill>
              </a:rPr>
              <a:t>Compliance with HIPAA and regulatory standards</a:t>
            </a:r>
          </a:p>
        </p:txBody>
      </p:sp>
      <p:pic>
        <p:nvPicPr>
          <p:cNvPr id="10" name="Picture 9" descr="WIFI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162" y="1047794"/>
            <a:ext cx="3902838" cy="4152856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875030" y="1499870"/>
            <a:ext cx="4191000" cy="127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231130" y="1385570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459730" y="141097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pic>
        <p:nvPicPr>
          <p:cNvPr id="13" name="Picture 12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4813" y="506577"/>
            <a:ext cx="41805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ahnschrift" pitchFamily="34" charset="0"/>
              </a:rPr>
              <a:t>VoIP Solutions</a:t>
            </a:r>
          </a:p>
        </p:txBody>
      </p:sp>
      <p:pic>
        <p:nvPicPr>
          <p:cNvPr id="8" name="Picture 7" descr="Layer 4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9310" y="1162185"/>
            <a:ext cx="4436975" cy="569581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8064" y="1436156"/>
            <a:ext cx="6219178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Advanced features: Call Routing, Queuing, Recording, and  Conference Calling.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Cloud-based system for remote access and scalability.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Integrated with telemedicine and emergency response systems.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24/7/365 support and monitoring for uninterrupted service.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762000" y="1289050"/>
            <a:ext cx="4191000" cy="127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870450" y="1174750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5105400" y="121920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pic>
        <p:nvPicPr>
          <p:cNvPr id="10" name="Picture 9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86713" y="996434"/>
            <a:ext cx="56410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ahnschrift" pitchFamily="34" charset="0"/>
              </a:rPr>
              <a:t>Cyber security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736599" y="2008138"/>
            <a:ext cx="1130006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Comprehensive protection against malware, phishing, and ransom ware.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Advanced firewall and intrusion detection systems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Regular vulnerability assessments and penetration testing.-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Employee training and awareness programs.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Compliance with healthcare data protection regulations.</a:t>
            </a:r>
          </a:p>
        </p:txBody>
      </p:sp>
      <p:pic>
        <p:nvPicPr>
          <p:cNvPr id="10" name="Picture 9" descr="web-security-3d-icon-cyber-security_431668-16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604" y="1445173"/>
            <a:ext cx="5880100" cy="58801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895350" y="1885950"/>
            <a:ext cx="4191000" cy="127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251450" y="1771650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480050" y="179705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pic>
        <p:nvPicPr>
          <p:cNvPr id="16" name="Picture 15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47413" y="1339334"/>
            <a:ext cx="64411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ahnschrift" pitchFamily="34" charset="0"/>
              </a:rPr>
              <a:t>Virtual Desktops</a:t>
            </a:r>
          </a:p>
        </p:txBody>
      </p:sp>
      <p:sp>
        <p:nvSpPr>
          <p:cNvPr id="9" name="Rectangle 8"/>
          <p:cNvSpPr/>
          <p:nvPr/>
        </p:nvSpPr>
        <p:spPr>
          <a:xfrm>
            <a:off x="3848100" y="2439938"/>
            <a:ext cx="77851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Secure, cloud-hosted desktop environments for staff.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Access from any device, anywhere.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Centralized management and updates.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Enhanced data security and reduced endpoint risks </a:t>
            </a:r>
            <a:endParaRPr lang="te-IN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Cost-effective and scalable solution</a:t>
            </a:r>
          </a:p>
        </p:txBody>
      </p:sp>
      <p:pic>
        <p:nvPicPr>
          <p:cNvPr id="10" name="Picture 9" descr="web-security-3d-icon-cyber-security_431668-164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4100"/>
            <a:ext cx="3576571" cy="338581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140200" y="2197100"/>
            <a:ext cx="4191000" cy="127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496300" y="2082800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8724900" y="210820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pic>
        <p:nvPicPr>
          <p:cNvPr id="16" name="Picture 15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9713" y="1263134"/>
            <a:ext cx="88541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ahnschrift" pitchFamily="34" charset="0"/>
              </a:rPr>
              <a:t>E-Fax Services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98500" y="2236738"/>
            <a:ext cx="7785100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Digital faxing without physical machines.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HIPAA-compliant transmission of sensitive documents.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Accessible via email or secure web portal.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Reduced paper usage and operational costs.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Audit trails and delivery confirmations.</a:t>
            </a:r>
          </a:p>
        </p:txBody>
      </p:sp>
      <p:pic>
        <p:nvPicPr>
          <p:cNvPr id="10" name="Picture 9" descr="Layer 17 copy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316" y="2324191"/>
            <a:ext cx="3508084" cy="341018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844550" y="2082800"/>
            <a:ext cx="4191000" cy="127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200650" y="1968500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5429250" y="1993900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pic>
        <p:nvPicPr>
          <p:cNvPr id="13" name="Picture 12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Layer 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367" y="4250953"/>
            <a:ext cx="6357833" cy="20183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621792" y="2038350"/>
            <a:ext cx="115702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bg1"/>
                </a:solidFill>
              </a:rPr>
              <a:t>Empower your organization with Microsoft 365 Copilot Chat for enhanced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   productivity, creativity, and enterprise-grade data protection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prstClr val="white"/>
                </a:solidFill>
              </a:rPr>
              <a:t>Exordium Networks installs, manages, and supports the full suite of Microsoft subscription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prstClr val="white"/>
                </a:solidFill>
              </a:rPr>
              <a:t>services Tools like Word, Excel, and PowerPoint boost employee productivity; Access,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prstClr val="white"/>
                </a:solidFill>
              </a:rPr>
              <a:t> OneNote, and Outlook enable seamless collaboration</a:t>
            </a:r>
            <a:endParaRPr lang="en-US" sz="2000" dirty="0"/>
          </a:p>
          <a:p>
            <a:pPr marL="342900" marR="0" lvl="0" indent="-342900" algn="l" defTabSz="914286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68350" y="1939925"/>
            <a:ext cx="4191000" cy="1270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124450" y="1825625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353050" y="1851025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3076" name="AutoShape 4" descr="Screenshots showing Copilot in web and mob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 descr="Layer 2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5197" y="451757"/>
            <a:ext cx="2497204" cy="189801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73521" y="487527"/>
            <a:ext cx="55939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Bahnschrift" pitchFamily="34" charset="0"/>
              </a:rPr>
              <a:t>Office 365 management</a:t>
            </a:r>
          </a:p>
        </p:txBody>
      </p:sp>
      <p:pic>
        <p:nvPicPr>
          <p:cNvPr id="12" name="Picture 11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F56EF7-A70A-769F-19AB-069D9FBE476A}"/>
              </a:ext>
            </a:extLst>
          </p:cNvPr>
          <p:cNvSpPr txBox="1"/>
          <p:nvPr/>
        </p:nvSpPr>
        <p:spPr>
          <a:xfrm>
            <a:off x="1122795" y="332899"/>
            <a:ext cx="9975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Bahnschrift" pitchFamily="34" charset="0"/>
              </a:rPr>
              <a:t>Back Office Management (BOM) Services</a:t>
            </a:r>
            <a:endParaRPr lang="en-IN" sz="3600" b="1" dirty="0">
              <a:solidFill>
                <a:schemeClr val="bg1"/>
              </a:solidFill>
              <a:latin typeface="Bahnschrift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5058FE4-8B46-86E3-35A4-7E670A5CAF5A}"/>
              </a:ext>
            </a:extLst>
          </p:cNvPr>
          <p:cNvCxnSpPr>
            <a:cxnSpLocks/>
          </p:cNvCxnSpPr>
          <p:nvPr/>
        </p:nvCxnSpPr>
        <p:spPr>
          <a:xfrm>
            <a:off x="1183530" y="1040785"/>
            <a:ext cx="8705030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xmlns="" id="{32D222C2-0AA6-97BA-D201-3554EC426D66}"/>
              </a:ext>
            </a:extLst>
          </p:cNvPr>
          <p:cNvSpPr/>
          <p:nvPr/>
        </p:nvSpPr>
        <p:spPr>
          <a:xfrm>
            <a:off x="10139897" y="958235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1BA150F7-558B-EB7A-F269-9631734D129F}"/>
              </a:ext>
            </a:extLst>
          </p:cNvPr>
          <p:cNvSpPr/>
          <p:nvPr/>
        </p:nvSpPr>
        <p:spPr>
          <a:xfrm>
            <a:off x="9934956" y="932835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462486-C373-94CF-FDA2-607C39947C5E}"/>
              </a:ext>
            </a:extLst>
          </p:cNvPr>
          <p:cNvSpPr txBox="1"/>
          <p:nvPr/>
        </p:nvSpPr>
        <p:spPr>
          <a:xfrm>
            <a:off x="391886" y="1098559"/>
            <a:ext cx="1219199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</a:rPr>
              <a:t>     </a:t>
            </a:r>
            <a:r>
              <a:rPr lang="en-IN" sz="2400" b="1" dirty="0">
                <a:solidFill>
                  <a:schemeClr val="bg1"/>
                </a:solidFill>
                <a:latin typeface="Bahnschrift" pitchFamily="34" charset="0"/>
              </a:rPr>
              <a:t>Payroll Processing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Salary calculations, overtime, bonuses tatutory deductions, payslip generation, </a:t>
            </a:r>
          </a:p>
          <a:p>
            <a:pPr marL="285750" indent="-285750"/>
            <a:r>
              <a:rPr lang="en-IN" dirty="0">
                <a:solidFill>
                  <a:schemeClr val="bg1"/>
                </a:solidFill>
                <a:latin typeface="+mj-lt"/>
              </a:rPr>
              <a:t>    dispute resolution Generating payslips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Handling payroll disputes or corrections</a:t>
            </a:r>
          </a:p>
          <a:p>
            <a:endParaRPr lang="en-IN" sz="2000" dirty="0">
              <a:solidFill>
                <a:schemeClr val="bg1"/>
              </a:solidFill>
              <a:latin typeface="+mj-lt"/>
            </a:endParaRPr>
          </a:p>
          <a:p>
            <a:r>
              <a:rPr lang="en-IN" sz="2000" b="1" dirty="0">
                <a:solidFill>
                  <a:schemeClr val="bg1"/>
                </a:solidFill>
                <a:latin typeface="+mj-lt"/>
              </a:rPr>
              <a:t>    </a:t>
            </a:r>
            <a:r>
              <a:rPr lang="en-US" sz="2400" b="1" dirty="0">
                <a:solidFill>
                  <a:schemeClr val="bg1"/>
                </a:solidFill>
                <a:latin typeface="Bahnschrift" pitchFamily="34" charset="0"/>
              </a:rPr>
              <a:t>Master records, attendance, leave, shift tracking</a:t>
            </a:r>
            <a:endParaRPr lang="en-IN" sz="2400" b="1" dirty="0">
              <a:solidFill>
                <a:schemeClr val="bg1"/>
              </a:solidFill>
              <a:latin typeface="Bahnschrift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Maintaining employee master records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Attendance &amp; leave management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Tracking shifts, rosters, overtime</a:t>
            </a:r>
          </a:p>
          <a:p>
            <a:endParaRPr lang="en-IN" sz="2000" dirty="0">
              <a:solidFill>
                <a:schemeClr val="bg1"/>
              </a:solidFill>
              <a:latin typeface="+mj-lt"/>
            </a:endParaRPr>
          </a:p>
          <a:p>
            <a:r>
              <a:rPr lang="en-IN" sz="2000" b="1" dirty="0">
                <a:solidFill>
                  <a:schemeClr val="bg1"/>
                </a:solidFill>
                <a:latin typeface="+mj-lt"/>
              </a:rPr>
              <a:t>    </a:t>
            </a:r>
            <a:r>
              <a:rPr lang="en-US" sz="2400" b="1" dirty="0">
                <a:solidFill>
                  <a:schemeClr val="bg1"/>
                </a:solidFill>
                <a:latin typeface="Bahnschrift" pitchFamily="34" charset="0"/>
              </a:rPr>
              <a:t>Payroll compliance, tax returns, social security, </a:t>
            </a:r>
          </a:p>
          <a:p>
            <a:r>
              <a:rPr lang="en-US" sz="2400" b="1" dirty="0">
                <a:solidFill>
                  <a:schemeClr val="bg1"/>
                </a:solidFill>
                <a:latin typeface="Bahnschrift" pitchFamily="34" charset="0"/>
              </a:rPr>
              <a:t>    audit documentation</a:t>
            </a:r>
            <a:endParaRPr lang="en-IN" sz="2400" b="1" dirty="0">
              <a:solidFill>
                <a:schemeClr val="bg1"/>
              </a:solidFill>
              <a:latin typeface="Bahnschrift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Ensuring payroll complies with local labour laws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Filing tax returns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Managing social security contributions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dirty="0">
                <a:solidFill>
                  <a:schemeClr val="bg1"/>
                </a:solidFill>
                <a:latin typeface="+mj-lt"/>
              </a:rPr>
              <a:t>Maintaining audit documentation</a:t>
            </a:r>
          </a:p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14" name="Picture 13" descr="How-to-implement-CICD-for-IaC-in-practice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061" y="1727200"/>
            <a:ext cx="8566654" cy="4818743"/>
          </a:xfrm>
          <a:prstGeom prst="rect">
            <a:avLst/>
          </a:prstGeom>
        </p:spPr>
      </p:pic>
      <p:pic>
        <p:nvPicPr>
          <p:cNvPr id="10" name="Picture 9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395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31B5AA0-06FC-F92F-59CF-A1ABEA71333F}"/>
              </a:ext>
            </a:extLst>
          </p:cNvPr>
          <p:cNvSpPr txBox="1"/>
          <p:nvPr/>
        </p:nvSpPr>
        <p:spPr>
          <a:xfrm>
            <a:off x="968827" y="808225"/>
            <a:ext cx="94996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     Benefits Administration </a:t>
            </a:r>
            <a:r>
              <a:rPr lang="en-IN" sz="2400" b="1" dirty="0" smtClean="0">
                <a:solidFill>
                  <a:schemeClr val="bg1"/>
                </a:solidFill>
              </a:rPr>
              <a:t>  </a:t>
            </a:r>
            <a:endParaRPr lang="en-IN" sz="24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Health insurance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Pension schemes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Reimbursements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Allowances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IN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IN" sz="2000" dirty="0">
              <a:solidFill>
                <a:schemeClr val="bg1"/>
              </a:solidFill>
            </a:endParaRPr>
          </a:p>
          <a:p>
            <a:r>
              <a:rPr lang="en-IN" sz="2000" b="1" dirty="0">
                <a:solidFill>
                  <a:schemeClr val="bg1"/>
                </a:solidFill>
              </a:rPr>
              <a:t>     </a:t>
            </a:r>
            <a:r>
              <a:rPr lang="en-IN" sz="2000" b="1" dirty="0" smtClean="0">
                <a:solidFill>
                  <a:schemeClr val="bg1"/>
                </a:solidFill>
              </a:rPr>
              <a:t> </a:t>
            </a:r>
            <a:r>
              <a:rPr lang="en-IN" sz="2400" b="1" dirty="0" smtClean="0">
                <a:solidFill>
                  <a:schemeClr val="bg1"/>
                </a:solidFill>
              </a:rPr>
              <a:t>On boarding </a:t>
            </a:r>
            <a:r>
              <a:rPr lang="en-IN" sz="2400" b="1" dirty="0">
                <a:solidFill>
                  <a:schemeClr val="bg1"/>
                </a:solidFill>
              </a:rPr>
              <a:t>/ Offboarding Support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Employee onboarding paperwork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Exit settlements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solidFill>
                  <a:schemeClr val="bg1"/>
                </a:solidFill>
              </a:rPr>
              <a:t>Final pay check calculations</a:t>
            </a:r>
          </a:p>
        </p:txBody>
      </p:sp>
      <p:pic>
        <p:nvPicPr>
          <p:cNvPr id="4" name="Picture 3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240" y="6222575"/>
            <a:ext cx="1765299" cy="59830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533392F0-D82A-A1A3-FB43-52CF4C20B5F8}"/>
              </a:ext>
            </a:extLst>
          </p:cNvPr>
          <p:cNvCxnSpPr/>
          <p:nvPr/>
        </p:nvCxnSpPr>
        <p:spPr>
          <a:xfrm>
            <a:off x="2235200" y="6638144"/>
            <a:ext cx="9499600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Key-Components-of-Back-Office-Operations-1024x5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860" y="2908389"/>
            <a:ext cx="7139518" cy="401597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18349" y="819695"/>
            <a:ext cx="377199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 </a:t>
            </a:r>
            <a:r>
              <a:rPr lang="en-IN" b="1" dirty="0" smtClean="0">
                <a:solidFill>
                  <a:schemeClr val="bg1"/>
                </a:solidFill>
              </a:rPr>
              <a:t>     </a:t>
            </a:r>
            <a:r>
              <a:rPr lang="en-IN" sz="2400" b="1" dirty="0" smtClean="0">
                <a:solidFill>
                  <a:schemeClr val="bg1"/>
                </a:solidFill>
              </a:rPr>
              <a:t>Reporting </a:t>
            </a:r>
            <a:r>
              <a:rPr lang="en-IN" sz="2400" b="1" dirty="0">
                <a:solidFill>
                  <a:schemeClr val="bg1"/>
                </a:solidFill>
              </a:rPr>
              <a:t>&amp; Analytics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dirty="0">
                <a:solidFill>
                  <a:schemeClr val="bg1"/>
                </a:solidFill>
              </a:rPr>
              <a:t>Payroll reports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dirty="0">
                <a:solidFill>
                  <a:schemeClr val="bg1"/>
                </a:solidFill>
              </a:rPr>
              <a:t>Cost- centre analysis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dirty="0">
                <a:solidFill>
                  <a:schemeClr val="bg1"/>
                </a:solidFill>
              </a:rPr>
              <a:t>HR metrics dashboards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40227" y="711201"/>
            <a:ext cx="537029" cy="52251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/>
              <a:t>1</a:t>
            </a:r>
            <a:endParaRPr lang="en-US" b="1" dirty="0"/>
          </a:p>
        </p:txBody>
      </p:sp>
      <p:sp>
        <p:nvSpPr>
          <p:cNvPr id="15" name="Oval 14"/>
          <p:cNvSpPr/>
          <p:nvPr/>
        </p:nvSpPr>
        <p:spPr>
          <a:xfrm>
            <a:off x="776512" y="2837543"/>
            <a:ext cx="537029" cy="5225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/>
              <a:t>2</a:t>
            </a:r>
            <a:endParaRPr lang="en-US" b="1" dirty="0"/>
          </a:p>
        </p:txBody>
      </p:sp>
      <p:sp>
        <p:nvSpPr>
          <p:cNvPr id="16" name="Oval 15"/>
          <p:cNvSpPr/>
          <p:nvPr/>
        </p:nvSpPr>
        <p:spPr>
          <a:xfrm>
            <a:off x="5871019" y="747487"/>
            <a:ext cx="537029" cy="522514"/>
          </a:xfrm>
          <a:prstGeom prst="ellipse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628176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52DC597F-9DF9-A044-875A-B56549950CD0}"/>
              </a:ext>
            </a:extLst>
          </p:cNvPr>
          <p:cNvCxnSpPr/>
          <p:nvPr/>
        </p:nvCxnSpPr>
        <p:spPr>
          <a:xfrm>
            <a:off x="2201780" y="6522094"/>
            <a:ext cx="949960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75" descr="logo (1)exordiu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289" y="6092696"/>
            <a:ext cx="1803400" cy="608758"/>
          </a:xfrm>
          <a:prstGeom prst="rect">
            <a:avLst/>
          </a:prstGeom>
        </p:spPr>
      </p:pic>
      <p:pic>
        <p:nvPicPr>
          <p:cNvPr id="19" name="Picture 18" descr="original-1d9a750777a77a0a4ca9f0fd1f9942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5040" y="1253380"/>
            <a:ext cx="6722602" cy="485304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696065" y="783532"/>
            <a:ext cx="100053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>
                <a:solidFill>
                  <a:schemeClr val="accent4"/>
                </a:solidFill>
              </a:rPr>
              <a:t>Ready to Future-Proof Your Business?</a:t>
            </a:r>
            <a:endParaRPr lang="en-US" sz="4000" b="1" dirty="0">
              <a:solidFill>
                <a:schemeClr val="accent4"/>
              </a:solidFill>
              <a:latin typeface="Bahnschrif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14930" y="2619249"/>
            <a:ext cx="58864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4625">
              <a:buFont typeface="Wingdings" pitchFamily="2" charset="2"/>
              <a:buChar char="Ø"/>
            </a:pPr>
            <a:r>
              <a:rPr lang="en-US" dirty="0" smtClean="0"/>
              <a:t>  Partner </a:t>
            </a:r>
            <a:r>
              <a:rPr lang="en-US" dirty="0"/>
              <a:t>with Exordium Networks for a smarter, safer</a:t>
            </a:r>
            <a:r>
              <a:rPr lang="en-US" dirty="0" smtClean="0"/>
              <a:t>,</a:t>
            </a:r>
          </a:p>
          <a:p>
            <a:pPr indent="174625"/>
            <a:r>
              <a:rPr lang="en-US" dirty="0" smtClean="0"/>
              <a:t>   and more innovative experience.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Contact us to discover tailored IT solutions that drive your organization forward and to learn more about our tailored IT solutions.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94759AC7-5E60-48A1-D905-CAE0DC420A52}"/>
              </a:ext>
            </a:extLst>
          </p:cNvPr>
          <p:cNvCxnSpPr>
            <a:cxnSpLocks/>
          </p:cNvCxnSpPr>
          <p:nvPr/>
        </p:nvCxnSpPr>
        <p:spPr>
          <a:xfrm>
            <a:off x="1679576" y="1477693"/>
            <a:ext cx="87050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xmlns="" id="{3C79702B-B39D-F755-05F9-11D628D3DDFD}"/>
              </a:ext>
            </a:extLst>
          </p:cNvPr>
          <p:cNvSpPr/>
          <p:nvPr/>
        </p:nvSpPr>
        <p:spPr>
          <a:xfrm>
            <a:off x="10495935" y="1316901"/>
            <a:ext cx="203200" cy="2159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4EF96238-EF57-C582-FFED-14FC5A1BAD4D}"/>
              </a:ext>
            </a:extLst>
          </p:cNvPr>
          <p:cNvSpPr/>
          <p:nvPr/>
        </p:nvSpPr>
        <p:spPr>
          <a:xfrm>
            <a:off x="10733328" y="1342301"/>
            <a:ext cx="152400" cy="1651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2635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C93F0E6-5743-486E-BF82-9DDB9F860A96}"/>
              </a:ext>
            </a:extLst>
          </p:cNvPr>
          <p:cNvSpPr/>
          <p:nvPr/>
        </p:nvSpPr>
        <p:spPr>
          <a:xfrm>
            <a:off x="0" y="0"/>
            <a:ext cx="12192000" cy="4916557"/>
          </a:xfrm>
          <a:prstGeom prst="rect">
            <a:avLst/>
          </a:prstGeom>
          <a:blipFill dpi="0" rotWithShape="1">
            <a:blip r:embed="rId3"/>
            <a:srcRect/>
            <a:stretch>
              <a:fillRect t="-27000" b="-2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881BCAA-E398-40A8-B88B-51E3C5A5926F}"/>
              </a:ext>
            </a:extLst>
          </p:cNvPr>
          <p:cNvSpPr/>
          <p:nvPr/>
        </p:nvSpPr>
        <p:spPr>
          <a:xfrm>
            <a:off x="0" y="0"/>
            <a:ext cx="12192000" cy="4916557"/>
          </a:xfrm>
          <a:prstGeom prst="rect">
            <a:avLst/>
          </a:prstGeom>
          <a:blipFill>
            <a:blip r:embed="rId4">
              <a:alphaModFix amt="7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6CB788B-BB6D-4CF7-B6E0-F26131B21246}"/>
              </a:ext>
            </a:extLst>
          </p:cNvPr>
          <p:cNvSpPr txBox="1"/>
          <p:nvPr/>
        </p:nvSpPr>
        <p:spPr>
          <a:xfrm>
            <a:off x="1550505" y="1796559"/>
            <a:ext cx="909099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4438F513-D3B6-4038-9CA4-DA0B0F6AB21B}"/>
              </a:ext>
            </a:extLst>
          </p:cNvPr>
          <p:cNvSpPr/>
          <p:nvPr/>
        </p:nvSpPr>
        <p:spPr>
          <a:xfrm>
            <a:off x="1526175" y="4478466"/>
            <a:ext cx="9144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sx="106000" sy="106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8C06CD21-C4B1-45F7-97AC-56E5A08B1BB1}"/>
              </a:ext>
            </a:extLst>
          </p:cNvPr>
          <p:cNvSpPr/>
          <p:nvPr/>
        </p:nvSpPr>
        <p:spPr>
          <a:xfrm>
            <a:off x="4267925" y="4478466"/>
            <a:ext cx="9144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sx="106000" sy="106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FEF779-B200-4433-8671-99424FC4A866}"/>
              </a:ext>
            </a:extLst>
          </p:cNvPr>
          <p:cNvSpPr txBox="1"/>
          <p:nvPr/>
        </p:nvSpPr>
        <p:spPr>
          <a:xfrm>
            <a:off x="3442442" y="5478687"/>
            <a:ext cx="2740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 NO 20, HUDA TECHNO, </a:t>
            </a:r>
          </a:p>
          <a:p>
            <a:pPr lvl="0"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ENCLAVE HITECH CITY, Madhapur,Hyderabad, Telangana, India, 500081.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024484EC-8715-4C1A-A33A-CD3CBAF138F4}"/>
              </a:ext>
            </a:extLst>
          </p:cNvPr>
          <p:cNvSpPr/>
          <p:nvPr/>
        </p:nvSpPr>
        <p:spPr>
          <a:xfrm>
            <a:off x="7009675" y="4478466"/>
            <a:ext cx="9144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sx="106000" sy="106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B13448A-1BA5-4660-A934-FC771675FFAD}"/>
              </a:ext>
            </a:extLst>
          </p:cNvPr>
          <p:cNvSpPr txBox="1"/>
          <p:nvPr/>
        </p:nvSpPr>
        <p:spPr>
          <a:xfrm>
            <a:off x="6300289" y="5660947"/>
            <a:ext cx="2495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exordium-aisolutions.com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EE9D0959-FD8D-4456-979C-2775B0BC50D5}"/>
              </a:ext>
            </a:extLst>
          </p:cNvPr>
          <p:cNvSpPr/>
          <p:nvPr/>
        </p:nvSpPr>
        <p:spPr>
          <a:xfrm>
            <a:off x="9751426" y="4478466"/>
            <a:ext cx="9144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sx="106000" sy="106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1CE3CDB-EAB0-4AA5-B9C1-EC4D006C9B2B}"/>
              </a:ext>
            </a:extLst>
          </p:cNvPr>
          <p:cNvSpPr txBox="1"/>
          <p:nvPr/>
        </p:nvSpPr>
        <p:spPr>
          <a:xfrm>
            <a:off x="8795657" y="5638344"/>
            <a:ext cx="307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/>
              <a:t>info@exordium-aisolutions.com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Группа 846">
            <a:extLst>
              <a:ext uri="{FF2B5EF4-FFF2-40B4-BE49-F238E27FC236}">
                <a16:creationId xmlns:a16="http://schemas.microsoft.com/office/drawing/2014/main" xmlns="" id="{76E6CAD9-38B9-4C60-9144-E99FDC310A4E}"/>
              </a:ext>
            </a:extLst>
          </p:cNvPr>
          <p:cNvGrpSpPr/>
          <p:nvPr/>
        </p:nvGrpSpPr>
        <p:grpSpPr>
          <a:xfrm>
            <a:off x="1796860" y="4750502"/>
            <a:ext cx="373031" cy="370328"/>
            <a:chOff x="6475375" y="6798054"/>
            <a:chExt cx="284195" cy="282136"/>
          </a:xfrm>
        </p:grpSpPr>
        <p:sp>
          <p:nvSpPr>
            <p:cNvPr id="30" name="Freeform 3194">
              <a:extLst>
                <a:ext uri="{FF2B5EF4-FFF2-40B4-BE49-F238E27FC236}">
                  <a16:creationId xmlns:a16="http://schemas.microsoft.com/office/drawing/2014/main" xmlns="" id="{1216589C-ACC4-4520-AAD2-01E023931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5375" y="6798054"/>
              <a:ext cx="284195" cy="282136"/>
            </a:xfrm>
            <a:custGeom>
              <a:avLst/>
              <a:gdLst>
                <a:gd name="T0" fmla="*/ 51 w 138"/>
                <a:gd name="T1" fmla="*/ 137 h 137"/>
                <a:gd name="T2" fmla="*/ 0 w 138"/>
                <a:gd name="T3" fmla="*/ 86 h 137"/>
                <a:gd name="T4" fmla="*/ 0 w 138"/>
                <a:gd name="T5" fmla="*/ 51 h 137"/>
                <a:gd name="T6" fmla="*/ 51 w 138"/>
                <a:gd name="T7" fmla="*/ 0 h 137"/>
                <a:gd name="T8" fmla="*/ 86 w 138"/>
                <a:gd name="T9" fmla="*/ 0 h 137"/>
                <a:gd name="T10" fmla="*/ 138 w 138"/>
                <a:gd name="T11" fmla="*/ 51 h 137"/>
                <a:gd name="T12" fmla="*/ 138 w 138"/>
                <a:gd name="T13" fmla="*/ 86 h 137"/>
                <a:gd name="T14" fmla="*/ 138 w 138"/>
                <a:gd name="T15" fmla="*/ 125 h 137"/>
                <a:gd name="T16" fmla="*/ 129 w 138"/>
                <a:gd name="T17" fmla="*/ 125 h 137"/>
                <a:gd name="T18" fmla="*/ 114 w 138"/>
                <a:gd name="T19" fmla="*/ 11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51" y="137"/>
                  </a:moveTo>
                  <a:cubicBezTo>
                    <a:pt x="23" y="137"/>
                    <a:pt x="0" y="114"/>
                    <a:pt x="0" y="8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114" y="0"/>
                    <a:pt x="138" y="23"/>
                    <a:pt x="138" y="51"/>
                  </a:cubicBezTo>
                  <a:cubicBezTo>
                    <a:pt x="138" y="86"/>
                    <a:pt x="138" y="86"/>
                    <a:pt x="138" y="86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14" y="110"/>
                    <a:pt x="114" y="110"/>
                    <a:pt x="114" y="110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1" name="Freeform 3195">
              <a:extLst>
                <a:ext uri="{FF2B5EF4-FFF2-40B4-BE49-F238E27FC236}">
                  <a16:creationId xmlns:a16="http://schemas.microsoft.com/office/drawing/2014/main" xmlns="" id="{5B551BBA-E505-485D-831A-80D402652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4503" y="6837183"/>
              <a:ext cx="212117" cy="212117"/>
            </a:xfrm>
            <a:custGeom>
              <a:avLst/>
              <a:gdLst>
                <a:gd name="T0" fmla="*/ 10 w 103"/>
                <a:gd name="T1" fmla="*/ 16 h 103"/>
                <a:gd name="T2" fmla="*/ 31 w 103"/>
                <a:gd name="T3" fmla="*/ 72 h 103"/>
                <a:gd name="T4" fmla="*/ 87 w 103"/>
                <a:gd name="T5" fmla="*/ 94 h 103"/>
                <a:gd name="T6" fmla="*/ 97 w 103"/>
                <a:gd name="T7" fmla="*/ 75 h 103"/>
                <a:gd name="T8" fmla="*/ 76 w 103"/>
                <a:gd name="T9" fmla="*/ 63 h 103"/>
                <a:gd name="T10" fmla="*/ 43 w 103"/>
                <a:gd name="T11" fmla="*/ 60 h 103"/>
                <a:gd name="T12" fmla="*/ 40 w 103"/>
                <a:gd name="T13" fmla="*/ 27 h 103"/>
                <a:gd name="T14" fmla="*/ 28 w 103"/>
                <a:gd name="T15" fmla="*/ 6 h 103"/>
                <a:gd name="T16" fmla="*/ 10 w 103"/>
                <a:gd name="T17" fmla="*/ 1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103">
                  <a:moveTo>
                    <a:pt x="10" y="16"/>
                  </a:moveTo>
                  <a:cubicBezTo>
                    <a:pt x="0" y="43"/>
                    <a:pt x="31" y="72"/>
                    <a:pt x="31" y="72"/>
                  </a:cubicBezTo>
                  <a:cubicBezTo>
                    <a:pt x="31" y="72"/>
                    <a:pt x="61" y="103"/>
                    <a:pt x="87" y="94"/>
                  </a:cubicBezTo>
                  <a:cubicBezTo>
                    <a:pt x="99" y="89"/>
                    <a:pt x="103" y="81"/>
                    <a:pt x="97" y="75"/>
                  </a:cubicBezTo>
                  <a:cubicBezTo>
                    <a:pt x="91" y="69"/>
                    <a:pt x="81" y="58"/>
                    <a:pt x="76" y="63"/>
                  </a:cubicBezTo>
                  <a:cubicBezTo>
                    <a:pt x="71" y="68"/>
                    <a:pt x="63" y="79"/>
                    <a:pt x="43" y="60"/>
                  </a:cubicBezTo>
                  <a:cubicBezTo>
                    <a:pt x="24" y="40"/>
                    <a:pt x="35" y="33"/>
                    <a:pt x="40" y="27"/>
                  </a:cubicBezTo>
                  <a:cubicBezTo>
                    <a:pt x="45" y="22"/>
                    <a:pt x="34" y="12"/>
                    <a:pt x="28" y="6"/>
                  </a:cubicBezTo>
                  <a:cubicBezTo>
                    <a:pt x="22" y="0"/>
                    <a:pt x="14" y="4"/>
                    <a:pt x="10" y="16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2" name="Line 3196">
              <a:extLst>
                <a:ext uri="{FF2B5EF4-FFF2-40B4-BE49-F238E27FC236}">
                  <a16:creationId xmlns:a16="http://schemas.microsoft.com/office/drawing/2014/main" xmlns="" id="{4C90D8F3-A462-4623-BACF-CB549AC03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59570" y="6977221"/>
              <a:ext cx="0" cy="0"/>
            </a:xfrm>
            <a:prstGeom prst="line">
              <a:avLst/>
            </a:pr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3" name="Line 3197">
              <a:extLst>
                <a:ext uri="{FF2B5EF4-FFF2-40B4-BE49-F238E27FC236}">
                  <a16:creationId xmlns:a16="http://schemas.microsoft.com/office/drawing/2014/main" xmlns="" id="{51E0F5F0-5B99-4272-ACE3-C67481C87D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0403" y="7080190"/>
              <a:ext cx="100910" cy="0"/>
            </a:xfrm>
            <a:prstGeom prst="line">
              <a:avLst/>
            </a:pr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4" name="Freeform 3198">
              <a:extLst>
                <a:ext uri="{FF2B5EF4-FFF2-40B4-BE49-F238E27FC236}">
                  <a16:creationId xmlns:a16="http://schemas.microsoft.com/office/drawing/2014/main" xmlns="" id="{D56F0D81-0F43-4259-9325-C132CC620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888" y="6839242"/>
              <a:ext cx="78257" cy="63841"/>
            </a:xfrm>
            <a:custGeom>
              <a:avLst/>
              <a:gdLst>
                <a:gd name="T0" fmla="*/ 34 w 38"/>
                <a:gd name="T1" fmla="*/ 4 h 31"/>
                <a:gd name="T2" fmla="*/ 22 w 38"/>
                <a:gd name="T3" fmla="*/ 4 h 31"/>
                <a:gd name="T4" fmla="*/ 19 w 38"/>
                <a:gd name="T5" fmla="*/ 7 h 31"/>
                <a:gd name="T6" fmla="*/ 16 w 38"/>
                <a:gd name="T7" fmla="*/ 4 h 31"/>
                <a:gd name="T8" fmla="*/ 4 w 38"/>
                <a:gd name="T9" fmla="*/ 4 h 31"/>
                <a:gd name="T10" fmla="*/ 4 w 38"/>
                <a:gd name="T11" fmla="*/ 16 h 31"/>
                <a:gd name="T12" fmla="*/ 17 w 38"/>
                <a:gd name="T13" fmla="*/ 30 h 31"/>
                <a:gd name="T14" fmla="*/ 19 w 38"/>
                <a:gd name="T15" fmla="*/ 31 h 31"/>
                <a:gd name="T16" fmla="*/ 19 w 38"/>
                <a:gd name="T17" fmla="*/ 31 h 31"/>
                <a:gd name="T18" fmla="*/ 20 w 38"/>
                <a:gd name="T19" fmla="*/ 30 h 31"/>
                <a:gd name="T20" fmla="*/ 34 w 38"/>
                <a:gd name="T21" fmla="*/ 16 h 31"/>
                <a:gd name="T22" fmla="*/ 34 w 38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1">
                  <a:moveTo>
                    <a:pt x="34" y="4"/>
                  </a:moveTo>
                  <a:cubicBezTo>
                    <a:pt x="31" y="0"/>
                    <a:pt x="25" y="0"/>
                    <a:pt x="22" y="4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0"/>
                    <a:pt x="7" y="0"/>
                    <a:pt x="4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31"/>
                    <a:pt x="18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20" y="31"/>
                    <a:pt x="20" y="3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13"/>
                    <a:pt x="38" y="7"/>
                    <a:pt x="34" y="4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24" name="Группа 7">
            <a:extLst>
              <a:ext uri="{FF2B5EF4-FFF2-40B4-BE49-F238E27FC236}">
                <a16:creationId xmlns:a16="http://schemas.microsoft.com/office/drawing/2014/main" xmlns="" id="{988FA295-DD6F-4F82-80EF-7014E9517134}"/>
              </a:ext>
            </a:extLst>
          </p:cNvPr>
          <p:cNvGrpSpPr/>
          <p:nvPr/>
        </p:nvGrpSpPr>
        <p:grpSpPr>
          <a:xfrm>
            <a:off x="4580508" y="4754557"/>
            <a:ext cx="289234" cy="362218"/>
            <a:chOff x="3381150" y="1275815"/>
            <a:chExt cx="220354" cy="275957"/>
          </a:xfrm>
        </p:grpSpPr>
        <p:sp>
          <p:nvSpPr>
            <p:cNvPr id="26" name="Freeform 1007">
              <a:extLst>
                <a:ext uri="{FF2B5EF4-FFF2-40B4-BE49-F238E27FC236}">
                  <a16:creationId xmlns:a16="http://schemas.microsoft.com/office/drawing/2014/main" xmlns="" id="{F1150B39-1988-4D02-A4F8-EE55B4EB3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100" y="1275815"/>
              <a:ext cx="156513" cy="224473"/>
            </a:xfrm>
            <a:custGeom>
              <a:avLst/>
              <a:gdLst>
                <a:gd name="T0" fmla="*/ 71 w 76"/>
                <a:gd name="T1" fmla="*/ 56 h 109"/>
                <a:gd name="T2" fmla="*/ 71 w 76"/>
                <a:gd name="T3" fmla="*/ 56 h 109"/>
                <a:gd name="T4" fmla="*/ 76 w 76"/>
                <a:gd name="T5" fmla="*/ 38 h 109"/>
                <a:gd name="T6" fmla="*/ 38 w 76"/>
                <a:gd name="T7" fmla="*/ 0 h 109"/>
                <a:gd name="T8" fmla="*/ 0 w 76"/>
                <a:gd name="T9" fmla="*/ 38 h 109"/>
                <a:gd name="T10" fmla="*/ 2 w 76"/>
                <a:gd name="T11" fmla="*/ 52 h 109"/>
                <a:gd name="T12" fmla="*/ 4 w 76"/>
                <a:gd name="T13" fmla="*/ 56 h 109"/>
                <a:gd name="T14" fmla="*/ 4 w 76"/>
                <a:gd name="T15" fmla="*/ 56 h 109"/>
                <a:gd name="T16" fmla="*/ 4 w 76"/>
                <a:gd name="T17" fmla="*/ 56 h 109"/>
                <a:gd name="T18" fmla="*/ 7 w 76"/>
                <a:gd name="T19" fmla="*/ 61 h 109"/>
                <a:gd name="T20" fmla="*/ 38 w 76"/>
                <a:gd name="T21" fmla="*/ 109 h 109"/>
                <a:gd name="T22" fmla="*/ 68 w 76"/>
                <a:gd name="T23" fmla="*/ 61 h 109"/>
                <a:gd name="T24" fmla="*/ 71 w 76"/>
                <a:gd name="T2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09">
                  <a:moveTo>
                    <a:pt x="71" y="56"/>
                  </a:moveTo>
                  <a:cubicBezTo>
                    <a:pt x="71" y="56"/>
                    <a:pt x="71" y="56"/>
                    <a:pt x="71" y="56"/>
                  </a:cubicBezTo>
                  <a:cubicBezTo>
                    <a:pt x="74" y="51"/>
                    <a:pt x="76" y="45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43"/>
                    <a:pt x="1" y="48"/>
                    <a:pt x="2" y="52"/>
                  </a:cubicBezTo>
                  <a:cubicBezTo>
                    <a:pt x="3" y="53"/>
                    <a:pt x="4" y="55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5" y="58"/>
                    <a:pt x="6" y="59"/>
                    <a:pt x="7" y="61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9" y="59"/>
                    <a:pt x="70" y="58"/>
                    <a:pt x="71" y="56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7" name="Oval 1008">
              <a:extLst>
                <a:ext uri="{FF2B5EF4-FFF2-40B4-BE49-F238E27FC236}">
                  <a16:creationId xmlns:a16="http://schemas.microsoft.com/office/drawing/2014/main" xmlns="" id="{DDFA71B5-44D2-47E1-9733-94766EDC7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5288" y="1321121"/>
              <a:ext cx="72078" cy="74138"/>
            </a:xfrm>
            <a:prstGeom prst="ellipse">
              <a:avLst/>
            </a:pr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8" name="Freeform 1009">
              <a:extLst>
                <a:ext uri="{FF2B5EF4-FFF2-40B4-BE49-F238E27FC236}">
                  <a16:creationId xmlns:a16="http://schemas.microsoft.com/office/drawing/2014/main" xmlns="" id="{1E9F0C27-1C35-48B6-AC88-BB8237679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150" y="1481753"/>
              <a:ext cx="220354" cy="70019"/>
            </a:xfrm>
            <a:custGeom>
              <a:avLst/>
              <a:gdLst>
                <a:gd name="T0" fmla="*/ 76 w 107"/>
                <a:gd name="T1" fmla="*/ 0 h 34"/>
                <a:gd name="T2" fmla="*/ 107 w 107"/>
                <a:gd name="T3" fmla="*/ 16 h 34"/>
                <a:gd name="T4" fmla="*/ 54 w 107"/>
                <a:gd name="T5" fmla="*/ 34 h 34"/>
                <a:gd name="T6" fmla="*/ 0 w 107"/>
                <a:gd name="T7" fmla="*/ 16 h 34"/>
                <a:gd name="T8" fmla="*/ 32 w 107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34">
                  <a:moveTo>
                    <a:pt x="76" y="0"/>
                  </a:moveTo>
                  <a:cubicBezTo>
                    <a:pt x="94" y="3"/>
                    <a:pt x="107" y="9"/>
                    <a:pt x="107" y="16"/>
                  </a:cubicBezTo>
                  <a:cubicBezTo>
                    <a:pt x="107" y="26"/>
                    <a:pt x="83" y="34"/>
                    <a:pt x="54" y="34"/>
                  </a:cubicBezTo>
                  <a:cubicBezTo>
                    <a:pt x="24" y="34"/>
                    <a:pt x="0" y="26"/>
                    <a:pt x="0" y="16"/>
                  </a:cubicBezTo>
                  <a:cubicBezTo>
                    <a:pt x="0" y="9"/>
                    <a:pt x="13" y="3"/>
                    <a:pt x="32" y="0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9" name="Freeform 1011">
              <a:extLst>
                <a:ext uri="{FF2B5EF4-FFF2-40B4-BE49-F238E27FC236}">
                  <a16:creationId xmlns:a16="http://schemas.microsoft.com/office/drawing/2014/main" xmlns="" id="{D78AF91B-8EF0-455C-85A3-34B8B22D1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1466" y="1510585"/>
              <a:ext cx="59722" cy="8238"/>
            </a:xfrm>
            <a:custGeom>
              <a:avLst/>
              <a:gdLst>
                <a:gd name="T0" fmla="*/ 29 w 29"/>
                <a:gd name="T1" fmla="*/ 0 h 4"/>
                <a:gd name="T2" fmla="*/ 15 w 29"/>
                <a:gd name="T3" fmla="*/ 4 h 4"/>
                <a:gd name="T4" fmla="*/ 0 w 29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">
                  <a:moveTo>
                    <a:pt x="29" y="0"/>
                  </a:moveTo>
                  <a:cubicBezTo>
                    <a:pt x="29" y="2"/>
                    <a:pt x="23" y="4"/>
                    <a:pt x="15" y="4"/>
                  </a:cubicBezTo>
                  <a:cubicBezTo>
                    <a:pt x="7" y="4"/>
                    <a:pt x="0" y="2"/>
                    <a:pt x="0" y="0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pPr defTabSz="1219017"/>
              <a:endParaRPr lang="en-US" sz="240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25" name="Shape 3871">
            <a:extLst>
              <a:ext uri="{FF2B5EF4-FFF2-40B4-BE49-F238E27FC236}">
                <a16:creationId xmlns:a16="http://schemas.microsoft.com/office/drawing/2014/main" xmlns="" id="{974204B0-A19B-4DC7-BF5B-41C621963F55}"/>
              </a:ext>
            </a:extLst>
          </p:cNvPr>
          <p:cNvSpPr/>
          <p:nvPr/>
        </p:nvSpPr>
        <p:spPr>
          <a:xfrm>
            <a:off x="10007892" y="4780553"/>
            <a:ext cx="401469" cy="310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18667"/>
                </a:moveTo>
                <a:lnTo>
                  <a:pt x="12576" y="13341"/>
                </a:lnTo>
                <a:lnTo>
                  <a:pt x="16691" y="8017"/>
                </a:lnTo>
                <a:cubicBezTo>
                  <a:pt x="16691" y="8017"/>
                  <a:pt x="16691" y="18667"/>
                  <a:pt x="16691" y="18667"/>
                </a:cubicBezTo>
                <a:close/>
                <a:moveTo>
                  <a:pt x="15709" y="20329"/>
                </a:moveTo>
                <a:lnTo>
                  <a:pt x="1964" y="20329"/>
                </a:lnTo>
                <a:cubicBezTo>
                  <a:pt x="1719" y="20329"/>
                  <a:pt x="1498" y="20210"/>
                  <a:pt x="1326" y="20018"/>
                </a:cubicBezTo>
                <a:lnTo>
                  <a:pt x="5791" y="14240"/>
                </a:lnTo>
                <a:lnTo>
                  <a:pt x="7477" y="16421"/>
                </a:lnTo>
                <a:cubicBezTo>
                  <a:pt x="7853" y="16907"/>
                  <a:pt x="8344" y="17150"/>
                  <a:pt x="8836" y="17150"/>
                </a:cubicBezTo>
                <a:cubicBezTo>
                  <a:pt x="9329" y="17150"/>
                  <a:pt x="9821" y="16907"/>
                  <a:pt x="10195" y="16421"/>
                </a:cubicBezTo>
                <a:lnTo>
                  <a:pt x="11882" y="14240"/>
                </a:lnTo>
                <a:lnTo>
                  <a:pt x="16347" y="20018"/>
                </a:lnTo>
                <a:cubicBezTo>
                  <a:pt x="16175" y="20210"/>
                  <a:pt x="15954" y="20329"/>
                  <a:pt x="15709" y="20329"/>
                </a:cubicBezTo>
                <a:moveTo>
                  <a:pt x="982" y="8016"/>
                </a:moveTo>
                <a:lnTo>
                  <a:pt x="5097" y="13341"/>
                </a:lnTo>
                <a:lnTo>
                  <a:pt x="982" y="18667"/>
                </a:lnTo>
                <a:cubicBezTo>
                  <a:pt x="982" y="18667"/>
                  <a:pt x="982" y="8016"/>
                  <a:pt x="982" y="8016"/>
                </a:cubicBezTo>
                <a:close/>
                <a:moveTo>
                  <a:pt x="1964" y="6353"/>
                </a:moveTo>
                <a:lnTo>
                  <a:pt x="15709" y="6353"/>
                </a:lnTo>
                <a:cubicBezTo>
                  <a:pt x="15954" y="6353"/>
                  <a:pt x="16175" y="6473"/>
                  <a:pt x="16347" y="6666"/>
                </a:cubicBezTo>
                <a:lnTo>
                  <a:pt x="9502" y="15524"/>
                </a:lnTo>
                <a:cubicBezTo>
                  <a:pt x="9324" y="15752"/>
                  <a:pt x="9088" y="15880"/>
                  <a:pt x="8836" y="15880"/>
                </a:cubicBezTo>
                <a:cubicBezTo>
                  <a:pt x="8585" y="15880"/>
                  <a:pt x="8349" y="15752"/>
                  <a:pt x="8170" y="15524"/>
                </a:cubicBezTo>
                <a:lnTo>
                  <a:pt x="1326" y="6664"/>
                </a:lnTo>
                <a:cubicBezTo>
                  <a:pt x="1498" y="6473"/>
                  <a:pt x="1719" y="6353"/>
                  <a:pt x="1964" y="6353"/>
                </a:cubicBezTo>
                <a:moveTo>
                  <a:pt x="15709" y="5082"/>
                </a:moveTo>
                <a:lnTo>
                  <a:pt x="1964" y="5082"/>
                </a:lnTo>
                <a:cubicBezTo>
                  <a:pt x="879" y="5082"/>
                  <a:pt x="0" y="6220"/>
                  <a:pt x="0" y="7624"/>
                </a:cubicBezTo>
                <a:lnTo>
                  <a:pt x="0" y="19059"/>
                </a:lnTo>
                <a:cubicBezTo>
                  <a:pt x="0" y="20462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462"/>
                  <a:pt x="17673" y="19059"/>
                </a:cubicBezTo>
                <a:lnTo>
                  <a:pt x="17673" y="7624"/>
                </a:lnTo>
                <a:cubicBezTo>
                  <a:pt x="17673" y="6220"/>
                  <a:pt x="16794" y="5082"/>
                  <a:pt x="15709" y="5082"/>
                </a:cubicBezTo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1138"/>
                  <a:pt x="3927" y="2541"/>
                </a:cubicBezTo>
                <a:lnTo>
                  <a:pt x="3927" y="3176"/>
                </a:lnTo>
                <a:cubicBezTo>
                  <a:pt x="3927" y="3528"/>
                  <a:pt x="4147" y="3812"/>
                  <a:pt x="4418" y="3812"/>
                </a:cubicBezTo>
                <a:cubicBezTo>
                  <a:pt x="4690" y="3812"/>
                  <a:pt x="4909" y="3528"/>
                  <a:pt x="4909" y="3176"/>
                </a:cubicBezTo>
                <a:lnTo>
                  <a:pt x="4909" y="2541"/>
                </a:lnTo>
                <a:cubicBezTo>
                  <a:pt x="4909" y="1840"/>
                  <a:pt x="5348" y="1271"/>
                  <a:pt x="5891" y="1271"/>
                </a:cubicBezTo>
                <a:lnTo>
                  <a:pt x="19636" y="1271"/>
                </a:lnTo>
                <a:cubicBezTo>
                  <a:pt x="20178" y="1271"/>
                  <a:pt x="20618" y="1840"/>
                  <a:pt x="20618" y="2541"/>
                </a:cubicBezTo>
                <a:lnTo>
                  <a:pt x="20618" y="13976"/>
                </a:lnTo>
                <a:cubicBezTo>
                  <a:pt x="20618" y="14679"/>
                  <a:pt x="20178" y="15247"/>
                  <a:pt x="19636" y="15247"/>
                </a:cubicBezTo>
                <a:lnTo>
                  <a:pt x="19145" y="15247"/>
                </a:lnTo>
                <a:cubicBezTo>
                  <a:pt x="18874" y="15247"/>
                  <a:pt x="18655" y="15532"/>
                  <a:pt x="18655" y="15882"/>
                </a:cubicBezTo>
                <a:cubicBezTo>
                  <a:pt x="18655" y="16234"/>
                  <a:pt x="18874" y="16518"/>
                  <a:pt x="19145" y="16518"/>
                </a:cubicBezTo>
                <a:lnTo>
                  <a:pt x="19636" y="16518"/>
                </a:lnTo>
                <a:cubicBezTo>
                  <a:pt x="20721" y="16518"/>
                  <a:pt x="21600" y="15380"/>
                  <a:pt x="21600" y="13976"/>
                </a:cubicBezTo>
                <a:lnTo>
                  <a:pt x="21600" y="2541"/>
                </a:lnTo>
                <a:cubicBezTo>
                  <a:pt x="21600" y="1138"/>
                  <a:pt x="20721" y="0"/>
                  <a:pt x="19636" y="0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144712" y="329684"/>
            <a:ext cx="38779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7200" dirty="0">
                <a:solidFill>
                  <a:schemeClr val="bg1"/>
                </a:solidFill>
                <a:latin typeface="Amanda Signature" pitchFamily="2" charset="0"/>
              </a:rPr>
              <a:t>Thank You </a:t>
            </a:r>
            <a:endParaRPr lang="en-US" sz="7200" dirty="0">
              <a:solidFill>
                <a:schemeClr val="bg1"/>
              </a:solidFill>
              <a:latin typeface="Amanda Signature" pitchFamily="2" charset="0"/>
            </a:endParaRPr>
          </a:p>
        </p:txBody>
      </p:sp>
      <p:pic>
        <p:nvPicPr>
          <p:cNvPr id="36" name="Picture 35" descr="logo (1)exordiuma.png">
            <a:extLst>
              <a:ext uri="{FF2B5EF4-FFF2-40B4-BE49-F238E27FC236}">
                <a16:creationId xmlns:a16="http://schemas.microsoft.com/office/drawing/2014/main" xmlns="" id="{5E233284-4D22-B8A6-5D14-A891C18B43F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22004" y="1819048"/>
            <a:ext cx="4123098" cy="1397426"/>
          </a:xfrm>
          <a:prstGeom prst="rect">
            <a:avLst/>
          </a:prstGeom>
        </p:spPr>
      </p:pic>
      <p:pic>
        <p:nvPicPr>
          <p:cNvPr id="37" name="Picture 36" descr="WEB ICO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671" y="3999898"/>
            <a:ext cx="1777291" cy="18039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E3E9D23-2C26-092E-C0F7-44E3BD8BF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1D1E20"/>
                </a:solidFill>
                <a:effectLst/>
                <a:latin typeface="DM Sans" pitchFamily="2" charset="0"/>
                <a:hlinkClick r:id="rId7"/>
              </a:rPr>
              <a:t>exordium-aisolutions.com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rgbClr val="1D1E20"/>
              </a:solidFill>
              <a:effectLst/>
              <a:latin typeface="DM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63558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mobi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82BE"/>
      </a:accent1>
      <a:accent2>
        <a:srgbClr val="28608C"/>
      </a:accent2>
      <a:accent3>
        <a:srgbClr val="262626"/>
      </a:accent3>
      <a:accent4>
        <a:srgbClr val="3282BE"/>
      </a:accent4>
      <a:accent5>
        <a:srgbClr val="28608C"/>
      </a:accent5>
      <a:accent6>
        <a:srgbClr val="262626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mobi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82BE"/>
      </a:accent1>
      <a:accent2>
        <a:srgbClr val="28608C"/>
      </a:accent2>
      <a:accent3>
        <a:srgbClr val="262626"/>
      </a:accent3>
      <a:accent4>
        <a:srgbClr val="3282BE"/>
      </a:accent4>
      <a:accent5>
        <a:srgbClr val="28608C"/>
      </a:accent5>
      <a:accent6>
        <a:srgbClr val="262626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SOCIAL MEDI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82BE"/>
      </a:accent1>
      <a:accent2>
        <a:srgbClr val="28608C"/>
      </a:accent2>
      <a:accent3>
        <a:srgbClr val="262626"/>
      </a:accent3>
      <a:accent4>
        <a:srgbClr val="3282BE"/>
      </a:accent4>
      <a:accent5>
        <a:srgbClr val="28608C"/>
      </a:accent5>
      <a:accent6>
        <a:srgbClr val="262626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8651</TotalTime>
  <Words>1084</Words>
  <Application>Microsoft Office PowerPoint</Application>
  <PresentationFormat>Custom</PresentationFormat>
  <Paragraphs>199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Cover and End Slide Master</vt:lpstr>
      <vt:lpstr>Contents Slide Master</vt:lpstr>
      <vt:lpstr>Section Break Slide Master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Meta Meta</cp:lastModifiedBy>
  <cp:revision>251</cp:revision>
  <dcterms:created xsi:type="dcterms:W3CDTF">2018-04-24T17:14:44Z</dcterms:created>
  <dcterms:modified xsi:type="dcterms:W3CDTF">2025-12-12T12:23:41Z</dcterms:modified>
</cp:coreProperties>
</file>